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1"/>
  </p:sldMasterIdLst>
  <p:notesMasterIdLst>
    <p:notesMasterId r:id="rId40"/>
  </p:notesMasterIdLst>
  <p:sldIdLst>
    <p:sldId id="279" r:id="rId2"/>
    <p:sldId id="298" r:id="rId3"/>
    <p:sldId id="346" r:id="rId4"/>
    <p:sldId id="276" r:id="rId5"/>
    <p:sldId id="313" r:id="rId6"/>
    <p:sldId id="312" r:id="rId7"/>
    <p:sldId id="337" r:id="rId8"/>
    <p:sldId id="308" r:id="rId9"/>
    <p:sldId id="278" r:id="rId10"/>
    <p:sldId id="310" r:id="rId11"/>
    <p:sldId id="309" r:id="rId12"/>
    <p:sldId id="311" r:id="rId13"/>
    <p:sldId id="282" r:id="rId14"/>
    <p:sldId id="324" r:id="rId15"/>
    <p:sldId id="330" r:id="rId16"/>
    <p:sldId id="325" r:id="rId17"/>
    <p:sldId id="314" r:id="rId18"/>
    <p:sldId id="315" r:id="rId19"/>
    <p:sldId id="316" r:id="rId20"/>
    <p:sldId id="317" r:id="rId21"/>
    <p:sldId id="318" r:id="rId22"/>
    <p:sldId id="319" r:id="rId23"/>
    <p:sldId id="320" r:id="rId24"/>
    <p:sldId id="321" r:id="rId25"/>
    <p:sldId id="322" r:id="rId26"/>
    <p:sldId id="323" r:id="rId27"/>
    <p:sldId id="339" r:id="rId28"/>
    <p:sldId id="328" r:id="rId29"/>
    <p:sldId id="347" r:id="rId30"/>
    <p:sldId id="341" r:id="rId31"/>
    <p:sldId id="331" r:id="rId32"/>
    <p:sldId id="345" r:id="rId33"/>
    <p:sldId id="332" r:id="rId34"/>
    <p:sldId id="343" r:id="rId35"/>
    <p:sldId id="344" r:id="rId36"/>
    <p:sldId id="342" r:id="rId37"/>
    <p:sldId id="338" r:id="rId38"/>
    <p:sldId id="335"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31" autoAdjust="0"/>
    <p:restoredTop sz="94660"/>
  </p:normalViewPr>
  <p:slideViewPr>
    <p:cSldViewPr snapToGrid="0">
      <p:cViewPr varScale="1">
        <p:scale>
          <a:sx n="86" d="100"/>
          <a:sy n="86" d="100"/>
        </p:scale>
        <p:origin x="36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52C3A-1180-47C4-ADB6-772BD6F5791B}" type="datetimeFigureOut">
              <a:rPr lang="en-GB" smtClean="0"/>
              <a:t>07/06/2021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EBD5E5-1925-488E-9B53-430FEDB8757E}" type="slidenum">
              <a:rPr lang="en-GB" smtClean="0"/>
              <a:t>‹#›</a:t>
            </a:fld>
            <a:endParaRPr lang="en-GB"/>
          </a:p>
        </p:txBody>
      </p:sp>
    </p:spTree>
    <p:extLst>
      <p:ext uri="{BB962C8B-B14F-4D97-AF65-F5344CB8AC3E}">
        <p14:creationId xmlns:p14="http://schemas.microsoft.com/office/powerpoint/2010/main" val="699751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29F3EF-CCF7-4E94-A211-9A9697613680}" type="datetime1">
              <a:rPr lang="en-US" smtClean="0"/>
              <a:t>6/7/2021</a:t>
            </a:fld>
            <a:endParaRPr lang="en-US" dirty="0"/>
          </a:p>
        </p:txBody>
      </p:sp>
      <p:sp>
        <p:nvSpPr>
          <p:cNvPr id="5" name="Footer Placeholder 4"/>
          <p:cNvSpPr>
            <a:spLocks noGrp="1"/>
          </p:cNvSpPr>
          <p:nvPr>
            <p:ph type="ftr" sz="quarter" idx="11"/>
          </p:nvPr>
        </p:nvSpPr>
        <p:spPr/>
        <p:txBody>
          <a:bodyPr/>
          <a:lstStyle/>
          <a:p>
            <a:r>
              <a:rPr lang="en-GB"/>
              <a:t>© Special Guardians &amp; Adopters Together: June 2021</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67355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2EA107-5B50-4176-A70E-46C8D51A082C}" type="datetime1">
              <a:rPr lang="en-US" smtClean="0"/>
              <a:t>6/7/2021</a:t>
            </a:fld>
            <a:endParaRPr lang="en-US" dirty="0"/>
          </a:p>
        </p:txBody>
      </p:sp>
      <p:sp>
        <p:nvSpPr>
          <p:cNvPr id="5" name="Footer Placeholder 4"/>
          <p:cNvSpPr>
            <a:spLocks noGrp="1"/>
          </p:cNvSpPr>
          <p:nvPr>
            <p:ph type="ftr" sz="quarter" idx="11"/>
          </p:nvPr>
        </p:nvSpPr>
        <p:spPr/>
        <p:txBody>
          <a:bodyPr/>
          <a:lstStyle/>
          <a:p>
            <a:r>
              <a:rPr lang="en-GB"/>
              <a:t>© Special Guardians &amp; Adopters Together: June 2021</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6123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10E838-75A3-4F74-A2BF-0EBE763D935B}" type="datetime1">
              <a:rPr lang="en-US" smtClean="0"/>
              <a:t>6/7/2021</a:t>
            </a:fld>
            <a:endParaRPr lang="en-US" dirty="0"/>
          </a:p>
        </p:txBody>
      </p:sp>
      <p:sp>
        <p:nvSpPr>
          <p:cNvPr id="5" name="Footer Placeholder 4"/>
          <p:cNvSpPr>
            <a:spLocks noGrp="1"/>
          </p:cNvSpPr>
          <p:nvPr>
            <p:ph type="ftr" sz="quarter" idx="11"/>
          </p:nvPr>
        </p:nvSpPr>
        <p:spPr/>
        <p:txBody>
          <a:bodyPr/>
          <a:lstStyle/>
          <a:p>
            <a:r>
              <a:rPr lang="en-GB"/>
              <a:t>© Special Guardians &amp; Adopters Together: June 2021</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09838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B8963D-95E7-4A39-8571-98747C3316D2}" type="datetime1">
              <a:rPr lang="en-US" smtClean="0"/>
              <a:t>6/7/2021</a:t>
            </a:fld>
            <a:endParaRPr lang="en-US" dirty="0"/>
          </a:p>
        </p:txBody>
      </p:sp>
      <p:sp>
        <p:nvSpPr>
          <p:cNvPr id="6" name="Footer Placeholder 5"/>
          <p:cNvSpPr>
            <a:spLocks noGrp="1"/>
          </p:cNvSpPr>
          <p:nvPr>
            <p:ph type="ftr" sz="quarter" idx="11"/>
          </p:nvPr>
        </p:nvSpPr>
        <p:spPr/>
        <p:txBody>
          <a:bodyPr/>
          <a:lstStyle/>
          <a:p>
            <a:r>
              <a:rPr lang="en-GB"/>
              <a:t>© Special Guardians &amp; Adopters Together: June 2021</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71509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51E858-11BE-4BD6-BBE9-4E301FDAF61B}" type="datetime1">
              <a:rPr lang="en-US" smtClean="0"/>
              <a:t>6/7/2021</a:t>
            </a:fld>
            <a:endParaRPr lang="en-US" dirty="0"/>
          </a:p>
        </p:txBody>
      </p:sp>
      <p:sp>
        <p:nvSpPr>
          <p:cNvPr id="8" name="Footer Placeholder 7"/>
          <p:cNvSpPr>
            <a:spLocks noGrp="1"/>
          </p:cNvSpPr>
          <p:nvPr>
            <p:ph type="ftr" sz="quarter" idx="11"/>
          </p:nvPr>
        </p:nvSpPr>
        <p:spPr/>
        <p:txBody>
          <a:bodyPr/>
          <a:lstStyle/>
          <a:p>
            <a:r>
              <a:rPr lang="en-GB"/>
              <a:t>© Special Guardians &amp; Adopters Together: June 2021</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50769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56A7DE-A985-43A1-B587-62D5CBE4B99D}" type="datetime1">
              <a:rPr lang="en-US" smtClean="0"/>
              <a:t>6/7/2021</a:t>
            </a:fld>
            <a:endParaRPr lang="en-US" dirty="0"/>
          </a:p>
        </p:txBody>
      </p:sp>
      <p:sp>
        <p:nvSpPr>
          <p:cNvPr id="4" name="Footer Placeholder 3"/>
          <p:cNvSpPr>
            <a:spLocks noGrp="1"/>
          </p:cNvSpPr>
          <p:nvPr>
            <p:ph type="ftr" sz="quarter" idx="11"/>
          </p:nvPr>
        </p:nvSpPr>
        <p:spPr/>
        <p:txBody>
          <a:bodyPr/>
          <a:lstStyle/>
          <a:p>
            <a:r>
              <a:rPr lang="en-GB"/>
              <a:t>© Special Guardians &amp; Adopters Together: June 2021</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51633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3B3D9B-A1F2-4CF2-991B-2A1847443C0D}" type="datetime1">
              <a:rPr lang="en-US" smtClean="0"/>
              <a:t>6/7/2021</a:t>
            </a:fld>
            <a:endParaRPr lang="en-US" dirty="0"/>
          </a:p>
        </p:txBody>
      </p:sp>
      <p:sp>
        <p:nvSpPr>
          <p:cNvPr id="3" name="Footer Placeholder 2"/>
          <p:cNvSpPr>
            <a:spLocks noGrp="1"/>
          </p:cNvSpPr>
          <p:nvPr>
            <p:ph type="ftr" sz="quarter" idx="11"/>
          </p:nvPr>
        </p:nvSpPr>
        <p:spPr/>
        <p:txBody>
          <a:bodyPr/>
          <a:lstStyle/>
          <a:p>
            <a:r>
              <a:rPr lang="en-GB"/>
              <a:t>© Special Guardians &amp; Adopters Together: June 2021</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7387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9D9CCF-CA5B-43E1-81E5-CB6B35FE2D8B}" type="datetime1">
              <a:rPr lang="en-US" smtClean="0"/>
              <a:t>6/7/2021</a:t>
            </a:fld>
            <a:endParaRPr lang="en-US" dirty="0"/>
          </a:p>
        </p:txBody>
      </p:sp>
      <p:sp>
        <p:nvSpPr>
          <p:cNvPr id="6" name="Footer Placeholder 5"/>
          <p:cNvSpPr>
            <a:spLocks noGrp="1"/>
          </p:cNvSpPr>
          <p:nvPr>
            <p:ph type="ftr" sz="quarter" idx="11"/>
          </p:nvPr>
        </p:nvSpPr>
        <p:spPr/>
        <p:txBody>
          <a:bodyPr/>
          <a:lstStyle/>
          <a:p>
            <a:r>
              <a:rPr lang="en-GB"/>
              <a:t>© Special Guardians &amp; Adopters Together: June 2021</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84160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F8B537-CFE1-4D02-BE61-D0793B734DC4}" type="datetime1">
              <a:rPr lang="en-US" smtClean="0"/>
              <a:t>6/7/2021</a:t>
            </a:fld>
            <a:endParaRPr lang="en-US" dirty="0"/>
          </a:p>
        </p:txBody>
      </p:sp>
      <p:sp>
        <p:nvSpPr>
          <p:cNvPr id="6" name="Footer Placeholder 5"/>
          <p:cNvSpPr>
            <a:spLocks noGrp="1"/>
          </p:cNvSpPr>
          <p:nvPr>
            <p:ph type="ftr" sz="quarter" idx="11"/>
          </p:nvPr>
        </p:nvSpPr>
        <p:spPr/>
        <p:txBody>
          <a:bodyPr/>
          <a:lstStyle/>
          <a:p>
            <a:r>
              <a:rPr lang="en-GB"/>
              <a:t>© Special Guardians &amp; Adopters Together: June 2021</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4115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263E9-CA1B-4C13-91BC-B2B2D9CEE9FC}" type="datetime1">
              <a:rPr lang="en-US" smtClean="0"/>
              <a:t>6/7/2021</a:t>
            </a:fld>
            <a:endParaRPr lang="en-US" dirty="0"/>
          </a:p>
        </p:txBody>
      </p:sp>
      <p:sp>
        <p:nvSpPr>
          <p:cNvPr id="5" name="Footer Placeholder 4"/>
          <p:cNvSpPr>
            <a:spLocks noGrp="1"/>
          </p:cNvSpPr>
          <p:nvPr>
            <p:ph type="ftr" sz="quarter" idx="11"/>
          </p:nvPr>
        </p:nvSpPr>
        <p:spPr/>
        <p:txBody>
          <a:bodyPr/>
          <a:lstStyle/>
          <a:p>
            <a:r>
              <a:rPr lang="en-GB"/>
              <a:t>© Special Guardians &amp; Adopters Together: June 2021</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95526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73A27D-C016-4C1C-9F4E-3422C1061598}" type="datetime1">
              <a:rPr lang="en-US" smtClean="0"/>
              <a:t>6/7/2021</a:t>
            </a:fld>
            <a:endParaRPr lang="en-US" dirty="0"/>
          </a:p>
        </p:txBody>
      </p:sp>
      <p:sp>
        <p:nvSpPr>
          <p:cNvPr id="5" name="Footer Placeholder 4"/>
          <p:cNvSpPr>
            <a:spLocks noGrp="1"/>
          </p:cNvSpPr>
          <p:nvPr>
            <p:ph type="ftr" sz="quarter" idx="11"/>
          </p:nvPr>
        </p:nvSpPr>
        <p:spPr/>
        <p:txBody>
          <a:bodyPr/>
          <a:lstStyle/>
          <a:p>
            <a:r>
              <a:rPr lang="en-GB"/>
              <a:t>© Special Guardians &amp; Adopters Together: June 2021</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46033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E48B46-4F47-4610-B413-39AB8BB855CE}" type="datetime1">
              <a:rPr lang="en-US" smtClean="0"/>
              <a:t>6/7/2021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 Special Guardians &amp; Adopters Together: June 2021</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1384847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specialguardiansandadopterstogether.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campaignforadoptionpermanence.files.wordpress.com/2018/04/special-guardians-and-adopters-together-interim-report-6th-march-2018.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campaignforadoptionpermanence.files.wordpress.com/2018/04/special-guardians-and-adopters-together-interim-report-6th-march-2018.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campaignforadoptionpermanence.files.wordpress.com/2019/05/accessing-and-receiving-support.-a-research-report.-30.5.19.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campaignforadoptionpermanence.files.wordpress.com/2019/05/accessing-and-receiving-support.-a-research-report.-30.5.19.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campaignforadoptionpermanence.files.wordpress.com/2019/05/accessing-and-receiving-support.-a-research-report.-30.5.19.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campaignforadoptionpermanence.files.wordpress.com/2018/04/special-guardians-and-adopters-together-interim-report-6th-march-2018.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campaignforadoptionpermanence.files.wordpress.com/2018/12/connections-survey-december-20184.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tandfonline.com/doi/full/10.1080/02650533.2020.1834371"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nuffieldfjo.org.uk/resource/supervision-orders-care-proceedings-survey"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specialguardiansandadopterstogether.com/special-guardian-orders-are-they-working-when-children-have-fasd/"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specialguardiansandadopterstogether.com/"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5E4388-263D-4309-AFEB-9DF48510ED48}"/>
              </a:ext>
            </a:extLst>
          </p:cNvPr>
          <p:cNvSpPr>
            <a:spLocks noGrp="1"/>
          </p:cNvSpPr>
          <p:nvPr>
            <p:ph type="ctrTitle"/>
          </p:nvPr>
        </p:nvSpPr>
        <p:spPr>
          <a:xfrm>
            <a:off x="890338" y="640080"/>
            <a:ext cx="3734014" cy="3566160"/>
          </a:xfrm>
        </p:spPr>
        <p:txBody>
          <a:bodyPr anchor="b">
            <a:normAutofit/>
          </a:bodyPr>
          <a:lstStyle/>
          <a:p>
            <a:pPr algn="l"/>
            <a:r>
              <a:rPr lang="en-GB" sz="5400"/>
              <a:t>Beyond Disruption</a:t>
            </a:r>
          </a:p>
        </p:txBody>
      </p:sp>
      <p:sp>
        <p:nvSpPr>
          <p:cNvPr id="3" name="Subtitle 2">
            <a:extLst>
              <a:ext uri="{FF2B5EF4-FFF2-40B4-BE49-F238E27FC236}">
                <a16:creationId xmlns:a16="http://schemas.microsoft.com/office/drawing/2014/main" id="{9C429E53-2F34-4C84-BCCA-5E9C51E67DC9}"/>
              </a:ext>
            </a:extLst>
          </p:cNvPr>
          <p:cNvSpPr>
            <a:spLocks noGrp="1"/>
          </p:cNvSpPr>
          <p:nvPr>
            <p:ph type="subTitle" idx="1"/>
          </p:nvPr>
        </p:nvSpPr>
        <p:spPr>
          <a:xfrm>
            <a:off x="890339" y="4636008"/>
            <a:ext cx="3734014" cy="1572768"/>
          </a:xfrm>
        </p:spPr>
        <p:txBody>
          <a:bodyPr>
            <a:normAutofit/>
          </a:bodyPr>
          <a:lstStyle/>
          <a:p>
            <a:pPr algn="l"/>
            <a:r>
              <a:rPr lang="en-GB" sz="2200" dirty="0"/>
              <a:t>Dr Sylvia Schroer </a:t>
            </a:r>
            <a:r>
              <a:rPr lang="en-GB" sz="1400" dirty="0"/>
              <a:t>PhD Health Sciences</a:t>
            </a:r>
            <a:r>
              <a:rPr lang="en-GB" sz="2200" dirty="0"/>
              <a:t> Chair Special Guardians &amp; Adopters Together </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nds reaching out">
            <a:extLst>
              <a:ext uri="{FF2B5EF4-FFF2-40B4-BE49-F238E27FC236}">
                <a16:creationId xmlns:a16="http://schemas.microsoft.com/office/drawing/2014/main" id="{D6662A80-5871-4B6F-80E5-C10C39574CC1}"/>
              </a:ext>
            </a:extLst>
          </p:cNvPr>
          <p:cNvPicPr>
            <a:picLocks noChangeAspect="1"/>
          </p:cNvPicPr>
          <p:nvPr/>
        </p:nvPicPr>
        <p:blipFill rotWithShape="1">
          <a:blip r:embed="rId2"/>
          <a:srcRect l="16537" r="798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Footer Placeholder 3">
            <a:extLst>
              <a:ext uri="{FF2B5EF4-FFF2-40B4-BE49-F238E27FC236}">
                <a16:creationId xmlns:a16="http://schemas.microsoft.com/office/drawing/2014/main" id="{111BBC8A-D69D-4565-AAEB-9E9311556E1B}"/>
              </a:ext>
            </a:extLst>
          </p:cNvPr>
          <p:cNvSpPr>
            <a:spLocks noGrp="1"/>
          </p:cNvSpPr>
          <p:nvPr>
            <p:ph type="ftr" sz="quarter" idx="11"/>
          </p:nvPr>
        </p:nvSpPr>
        <p:spPr/>
        <p:txBody>
          <a:bodyPr/>
          <a:lstStyle/>
          <a:p>
            <a:r>
              <a:rPr lang="en-GB"/>
              <a:t>© Special Guardians &amp; Adopters Together: June 2021</a:t>
            </a:r>
            <a:endParaRPr lang="en-US" dirty="0"/>
          </a:p>
        </p:txBody>
      </p:sp>
    </p:spTree>
    <p:extLst>
      <p:ext uri="{BB962C8B-B14F-4D97-AF65-F5344CB8AC3E}">
        <p14:creationId xmlns:p14="http://schemas.microsoft.com/office/powerpoint/2010/main" val="2794875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7A1FA3-6AC8-4296-90E4-FAFA9ACC1BD3}"/>
              </a:ext>
            </a:extLst>
          </p:cNvPr>
          <p:cNvSpPr>
            <a:spLocks noGrp="1"/>
          </p:cNvSpPr>
          <p:nvPr>
            <p:ph type="title"/>
          </p:nvPr>
        </p:nvSpPr>
        <p:spPr>
          <a:xfrm>
            <a:off x="572493" y="238539"/>
            <a:ext cx="11018520" cy="1434415"/>
          </a:xfrm>
        </p:spPr>
        <p:txBody>
          <a:bodyPr anchor="b">
            <a:normAutofit/>
          </a:bodyPr>
          <a:lstStyle/>
          <a:p>
            <a:r>
              <a:rPr lang="en-GB" sz="5400"/>
              <a:t>Special Guardians &amp; Adopters Together</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DC62B39-5F66-48CB-B811-DE2718D49DD7}"/>
              </a:ext>
            </a:extLst>
          </p:cNvPr>
          <p:cNvSpPr>
            <a:spLocks noGrp="1"/>
          </p:cNvSpPr>
          <p:nvPr>
            <p:ph idx="1"/>
          </p:nvPr>
        </p:nvSpPr>
        <p:spPr>
          <a:xfrm>
            <a:off x="572493" y="2071316"/>
            <a:ext cx="6713552" cy="4119172"/>
          </a:xfrm>
        </p:spPr>
        <p:txBody>
          <a:bodyPr anchor="t">
            <a:normAutofit/>
          </a:bodyPr>
          <a:lstStyle/>
          <a:p>
            <a:r>
              <a:rPr lang="en-GB" sz="2000" dirty="0"/>
              <a:t>Started in 2017 - Co-founded by two adoptive single mothers from POTATO (Parents of Traumatised Adopted Teenagers Organisation)</a:t>
            </a:r>
          </a:p>
          <a:p>
            <a:r>
              <a:rPr lang="en-GB" sz="2000" dirty="0"/>
              <a:t>Started working with Special Guardians in 2017</a:t>
            </a:r>
          </a:p>
          <a:p>
            <a:r>
              <a:rPr lang="en-GB" sz="2000" dirty="0"/>
              <a:t>We are a peer support campaigning/awareness raising group. </a:t>
            </a:r>
          </a:p>
          <a:p>
            <a:r>
              <a:rPr lang="en-GB" sz="2000" dirty="0"/>
              <a:t>We have a strong research ethos and a lived experience research programme where we bring to light our issues and problems, seen through our eyes, to help policy makers &amp; legislators. </a:t>
            </a:r>
          </a:p>
          <a:p>
            <a:pPr marL="0" indent="0">
              <a:buNone/>
            </a:pPr>
            <a:r>
              <a:rPr lang="en-GB" sz="2000" b="1" dirty="0">
                <a:hlinkClick r:id="rId2"/>
              </a:rPr>
              <a:t>specialguardiansandadopterstogether.com</a:t>
            </a:r>
            <a:endParaRPr lang="en-GB" sz="2000" b="1" dirty="0"/>
          </a:p>
          <a:p>
            <a:pPr marL="0" indent="0">
              <a:buNone/>
            </a:pPr>
            <a:r>
              <a:rPr lang="en-GB" sz="2000" b="1" dirty="0"/>
              <a:t>sgandadopterstogether@gmail.com</a:t>
            </a:r>
          </a:p>
        </p:txBody>
      </p:sp>
      <p:pic>
        <p:nvPicPr>
          <p:cNvPr id="5" name="Picture 4" descr="Hands holding each other">
            <a:extLst>
              <a:ext uri="{FF2B5EF4-FFF2-40B4-BE49-F238E27FC236}">
                <a16:creationId xmlns:a16="http://schemas.microsoft.com/office/drawing/2014/main" id="{55A733C4-C228-4238-A301-B1CE283828A5}"/>
              </a:ext>
            </a:extLst>
          </p:cNvPr>
          <p:cNvPicPr>
            <a:picLocks noChangeAspect="1"/>
          </p:cNvPicPr>
          <p:nvPr/>
        </p:nvPicPr>
        <p:blipFill rotWithShape="1">
          <a:blip r:embed="rId3"/>
          <a:srcRect l="17772" r="18012" b="2"/>
          <a:stretch/>
        </p:blipFill>
        <p:spPr>
          <a:xfrm>
            <a:off x="7675658" y="2093976"/>
            <a:ext cx="3941064" cy="4096512"/>
          </a:xfrm>
          <a:prstGeom prst="rect">
            <a:avLst/>
          </a:prstGeom>
        </p:spPr>
      </p:pic>
      <p:sp>
        <p:nvSpPr>
          <p:cNvPr id="4" name="Footer Placeholder 3">
            <a:extLst>
              <a:ext uri="{FF2B5EF4-FFF2-40B4-BE49-F238E27FC236}">
                <a16:creationId xmlns:a16="http://schemas.microsoft.com/office/drawing/2014/main" id="{90F19CFD-D620-4FC0-BFE8-7A9B04E8AB0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179309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7A1FA3-6AC8-4296-90E4-FAFA9ACC1BD3}"/>
              </a:ext>
            </a:extLst>
          </p:cNvPr>
          <p:cNvSpPr>
            <a:spLocks noGrp="1"/>
          </p:cNvSpPr>
          <p:nvPr>
            <p:ph type="title"/>
          </p:nvPr>
        </p:nvSpPr>
        <p:spPr>
          <a:xfrm>
            <a:off x="5297762" y="329184"/>
            <a:ext cx="6251110" cy="1783080"/>
          </a:xfrm>
        </p:spPr>
        <p:txBody>
          <a:bodyPr anchor="b">
            <a:normAutofit/>
          </a:bodyPr>
          <a:lstStyle/>
          <a:p>
            <a:r>
              <a:rPr lang="en-GB" sz="3800"/>
              <a:t>Unity and shared understanding in a divisive system</a:t>
            </a:r>
          </a:p>
        </p:txBody>
      </p:sp>
      <p:pic>
        <p:nvPicPr>
          <p:cNvPr id="11" name="Picture 10" descr="Person holding hand">
            <a:extLst>
              <a:ext uri="{FF2B5EF4-FFF2-40B4-BE49-F238E27FC236}">
                <a16:creationId xmlns:a16="http://schemas.microsoft.com/office/drawing/2014/main" id="{CB48E25E-FE81-46F7-B59F-F2CC22081798}"/>
              </a:ext>
            </a:extLst>
          </p:cNvPr>
          <p:cNvPicPr>
            <a:picLocks noChangeAspect="1"/>
          </p:cNvPicPr>
          <p:nvPr/>
        </p:nvPicPr>
        <p:blipFill rotWithShape="1">
          <a:blip r:embed="rId2"/>
          <a:srcRect l="17092" r="37577"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6"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DC62B39-5F66-48CB-B811-DE2718D49DD7}"/>
              </a:ext>
            </a:extLst>
          </p:cNvPr>
          <p:cNvSpPr>
            <a:spLocks noGrp="1"/>
          </p:cNvSpPr>
          <p:nvPr>
            <p:ph idx="1"/>
          </p:nvPr>
        </p:nvSpPr>
        <p:spPr>
          <a:xfrm>
            <a:off x="5297762" y="2706624"/>
            <a:ext cx="6251110" cy="3483864"/>
          </a:xfrm>
        </p:spPr>
        <p:txBody>
          <a:bodyPr>
            <a:normAutofit/>
          </a:bodyPr>
          <a:lstStyle/>
          <a:p>
            <a:r>
              <a:rPr lang="en-GB" sz="1700" dirty="0"/>
              <a:t>Special guardians &amp; adopters parent the same traumatised children</a:t>
            </a:r>
          </a:p>
          <a:p>
            <a:r>
              <a:rPr lang="en-GB" sz="1700" dirty="0"/>
              <a:t>Systemic problems affect ALL families</a:t>
            </a:r>
          </a:p>
          <a:p>
            <a:r>
              <a:rPr lang="en-GB" sz="1700" dirty="0"/>
              <a:t>Coming together with birth families - most special guardians are birth family carers (often grandparents) although some are the children’s former foster carers</a:t>
            </a:r>
          </a:p>
          <a:p>
            <a:r>
              <a:rPr lang="en-GB" sz="1700" dirty="0"/>
              <a:t>It is wrong that special guardians get less support than adopters especially when these family carers often have additional challenges of dealing with bereaved grandchildren or the traumatised parents of the children they raise, who are struggling with domestic violence, addiction, sexual exploitation and mental health problems.  </a:t>
            </a:r>
          </a:p>
        </p:txBody>
      </p:sp>
      <p:sp>
        <p:nvSpPr>
          <p:cNvPr id="4" name="Footer Placeholder 3">
            <a:extLst>
              <a:ext uri="{FF2B5EF4-FFF2-40B4-BE49-F238E27FC236}">
                <a16:creationId xmlns:a16="http://schemas.microsoft.com/office/drawing/2014/main" id="{90F19CFD-D620-4FC0-BFE8-7A9B04E8AB04}"/>
              </a:ext>
            </a:extLst>
          </p:cNvPr>
          <p:cNvSpPr>
            <a:spLocks noGrp="1"/>
          </p:cNvSpPr>
          <p:nvPr>
            <p:ph type="ftr" sz="quarter" idx="11"/>
          </p:nvPr>
        </p:nvSpPr>
        <p:spPr>
          <a:xfrm>
            <a:off x="5297762" y="6356350"/>
            <a:ext cx="4114800" cy="365125"/>
          </a:xfrm>
        </p:spPr>
        <p:txBody>
          <a:bodyPr>
            <a:normAutofit/>
          </a:bodyPr>
          <a:lstStyle/>
          <a:p>
            <a:pPr algn="l">
              <a:spcAft>
                <a:spcPts val="600"/>
              </a:spcAft>
            </a:pPr>
            <a:r>
              <a:rPr lang="en-GB"/>
              <a:t>© Special Guardians &amp; Adopters Together: June 2021</a:t>
            </a:r>
            <a:endParaRPr lang="en-US"/>
          </a:p>
        </p:txBody>
      </p:sp>
    </p:spTree>
    <p:extLst>
      <p:ext uri="{BB962C8B-B14F-4D97-AF65-F5344CB8AC3E}">
        <p14:creationId xmlns:p14="http://schemas.microsoft.com/office/powerpoint/2010/main" val="2593940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A8A52B-BDE0-4FFB-AC46-CD5F97858B6C}"/>
              </a:ext>
            </a:extLst>
          </p:cNvPr>
          <p:cNvSpPr>
            <a:spLocks noGrp="1"/>
          </p:cNvSpPr>
          <p:nvPr>
            <p:ph type="title"/>
          </p:nvPr>
        </p:nvSpPr>
        <p:spPr>
          <a:xfrm>
            <a:off x="572493" y="238539"/>
            <a:ext cx="11018520" cy="1434415"/>
          </a:xfrm>
        </p:spPr>
        <p:txBody>
          <a:bodyPr anchor="b">
            <a:normAutofit/>
          </a:bodyPr>
          <a:lstStyle/>
          <a:p>
            <a:r>
              <a:rPr lang="en-GB" sz="5400" dirty="0"/>
              <a:t>Terminology is important</a:t>
            </a:r>
          </a:p>
        </p:txBody>
      </p:sp>
      <p:sp>
        <p:nvSpPr>
          <p:cNvPr id="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A665E24-AE11-4ACF-B6C1-F8215077AB1F}"/>
              </a:ext>
            </a:extLst>
          </p:cNvPr>
          <p:cNvSpPr>
            <a:spLocks noGrp="1"/>
          </p:cNvSpPr>
          <p:nvPr>
            <p:ph idx="1"/>
          </p:nvPr>
        </p:nvSpPr>
        <p:spPr>
          <a:xfrm>
            <a:off x="572493" y="2071316"/>
            <a:ext cx="6713552" cy="4119172"/>
          </a:xfrm>
        </p:spPr>
        <p:txBody>
          <a:bodyPr anchor="t">
            <a:normAutofit/>
          </a:bodyPr>
          <a:lstStyle/>
          <a:p>
            <a:pPr marL="0" indent="0">
              <a:buNone/>
            </a:pPr>
            <a:endParaRPr lang="en-GB" sz="1700" i="1" dirty="0"/>
          </a:p>
          <a:p>
            <a:pPr marL="0" indent="0">
              <a:buNone/>
            </a:pPr>
            <a:r>
              <a:rPr lang="en-GB" sz="2000" i="1" dirty="0"/>
              <a:t>“It should not be assumed that the adoption has ‘failed’ because the child is not living with their adoptive family or that the adoption is ‘successful’ because the adoption is intact.”</a:t>
            </a:r>
            <a:r>
              <a:rPr lang="en-GB" sz="2000" dirty="0"/>
              <a:t> Selwyn Report (2014) page 24 </a:t>
            </a:r>
          </a:p>
          <a:p>
            <a:pPr marL="0" indent="0">
              <a:buNone/>
            </a:pPr>
            <a:endParaRPr lang="en-GB" sz="2000" dirty="0"/>
          </a:p>
          <a:p>
            <a:pPr marL="0" indent="0">
              <a:buNone/>
            </a:pPr>
            <a:r>
              <a:rPr lang="en-GB" sz="2000" dirty="0"/>
              <a:t>Options include: Parenting from a distance; child re-entered care; child left the family home prematurely</a:t>
            </a:r>
          </a:p>
          <a:p>
            <a:pPr marL="0" indent="0">
              <a:buNone/>
            </a:pPr>
            <a:endParaRPr lang="en-GB" sz="2000" dirty="0"/>
          </a:p>
        </p:txBody>
      </p:sp>
      <p:pic>
        <p:nvPicPr>
          <p:cNvPr id="7" name="Picture 6" descr="Heart made from white candy">
            <a:extLst>
              <a:ext uri="{FF2B5EF4-FFF2-40B4-BE49-F238E27FC236}">
                <a16:creationId xmlns:a16="http://schemas.microsoft.com/office/drawing/2014/main" id="{ECF9F49D-BDE0-4A51-858E-E8B21F040E5F}"/>
              </a:ext>
            </a:extLst>
          </p:cNvPr>
          <p:cNvPicPr>
            <a:picLocks noChangeAspect="1"/>
          </p:cNvPicPr>
          <p:nvPr/>
        </p:nvPicPr>
        <p:blipFill rotWithShape="1">
          <a:blip r:embed="rId2"/>
          <a:srcRect l="36036" r="1912"/>
          <a:stretch/>
        </p:blipFill>
        <p:spPr>
          <a:xfrm>
            <a:off x="7675658" y="2093976"/>
            <a:ext cx="3941064" cy="4096512"/>
          </a:xfrm>
          <a:prstGeom prst="rect">
            <a:avLst/>
          </a:prstGeom>
        </p:spPr>
      </p:pic>
      <p:sp>
        <p:nvSpPr>
          <p:cNvPr id="4" name="Footer Placeholder 3">
            <a:extLst>
              <a:ext uri="{FF2B5EF4-FFF2-40B4-BE49-F238E27FC236}">
                <a16:creationId xmlns:a16="http://schemas.microsoft.com/office/drawing/2014/main" id="{6184FE46-CFA1-48B3-840C-F06B9336554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3935729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94AA67-08AB-44EA-8EED-2E7D537C8327}"/>
              </a:ext>
            </a:extLst>
          </p:cNvPr>
          <p:cNvSpPr>
            <a:spLocks noGrp="1"/>
          </p:cNvSpPr>
          <p:nvPr>
            <p:ph type="title"/>
          </p:nvPr>
        </p:nvSpPr>
        <p:spPr>
          <a:xfrm>
            <a:off x="838200" y="365125"/>
            <a:ext cx="10515600" cy="1325563"/>
          </a:xfrm>
        </p:spPr>
        <p:txBody>
          <a:bodyPr>
            <a:normAutofit/>
          </a:bodyPr>
          <a:lstStyle/>
          <a:p>
            <a:r>
              <a:rPr lang="en-GB" sz="4200"/>
              <a:t>How many adopted &amp; special guardianship children are leaving the family home before 18?</a:t>
            </a:r>
          </a:p>
        </p:txBody>
      </p:sp>
      <p:sp>
        <p:nvSpPr>
          <p:cNvPr id="1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AFD8C8-8DFC-465D-B4BE-BD1F7434B3F9}"/>
              </a:ext>
            </a:extLst>
          </p:cNvPr>
          <p:cNvSpPr>
            <a:spLocks noGrp="1"/>
          </p:cNvSpPr>
          <p:nvPr>
            <p:ph idx="1"/>
          </p:nvPr>
        </p:nvSpPr>
        <p:spPr>
          <a:xfrm>
            <a:off x="838200" y="1929384"/>
            <a:ext cx="10515600" cy="4251960"/>
          </a:xfrm>
        </p:spPr>
        <p:txBody>
          <a:bodyPr>
            <a:normAutofit/>
          </a:bodyPr>
          <a:lstStyle/>
          <a:p>
            <a:pPr marL="0" indent="0">
              <a:buNone/>
            </a:pPr>
            <a:r>
              <a:rPr lang="en-GB" sz="2200" dirty="0"/>
              <a:t> </a:t>
            </a:r>
          </a:p>
          <a:p>
            <a:pPr lvl="0"/>
            <a:r>
              <a:rPr lang="en-GB" sz="2200" dirty="0"/>
              <a:t>Selwyn Report (2014) found rate of 3% in 12 years till 2012 – 565/37k children were known to have disrupted. Rates across local authorities varied from 0-7%</a:t>
            </a:r>
            <a:endParaRPr lang="en-US" sz="2200" dirty="0"/>
          </a:p>
          <a:p>
            <a:pPr lvl="0"/>
            <a:r>
              <a:rPr lang="en-GB" sz="2200" dirty="0"/>
              <a:t>Adoption UK Barometer (2021) 126 respondents said a child left home prematurely in 2019. The report suggests an extrapolation of their figures would mean 2k children have prematurely left home per year  </a:t>
            </a:r>
          </a:p>
          <a:p>
            <a:pPr lvl="0"/>
            <a:r>
              <a:rPr lang="en-GB" sz="2200" dirty="0"/>
              <a:t>SDA 903 reports 180 adopted children re-entered care, 270 special guardianship children and 110 children under a Residence or Child Arrangements Order. However, these not reliable figures when data on the legal status of 3870 (12%) of children is missing from the SDA 903 returns.</a:t>
            </a:r>
          </a:p>
          <a:p>
            <a:pPr lvl="0"/>
            <a:r>
              <a:rPr lang="en-GB" sz="2200" dirty="0">
                <a:solidFill>
                  <a:srgbClr val="FF0000"/>
                </a:solidFill>
              </a:rPr>
              <a:t>There is no data on reunifications</a:t>
            </a:r>
            <a:endParaRPr lang="en-US" sz="2200" dirty="0">
              <a:solidFill>
                <a:srgbClr val="FF0000"/>
              </a:solidFill>
            </a:endParaRPr>
          </a:p>
          <a:p>
            <a:pPr lvl="0"/>
            <a:endParaRPr lang="en-GB" sz="2200" dirty="0"/>
          </a:p>
        </p:txBody>
      </p:sp>
      <p:sp>
        <p:nvSpPr>
          <p:cNvPr id="4" name="Footer Placeholder 3">
            <a:extLst>
              <a:ext uri="{FF2B5EF4-FFF2-40B4-BE49-F238E27FC236}">
                <a16:creationId xmlns:a16="http://schemas.microsoft.com/office/drawing/2014/main" id="{486812C9-F2A5-4590-BEF4-B92B39FE1E95}"/>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137375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EF7C24-2003-4205-8C09-57A56A7A4C7E}"/>
              </a:ext>
            </a:extLst>
          </p:cNvPr>
          <p:cNvSpPr>
            <a:spLocks noGrp="1"/>
          </p:cNvSpPr>
          <p:nvPr>
            <p:ph type="title"/>
          </p:nvPr>
        </p:nvSpPr>
        <p:spPr>
          <a:xfrm>
            <a:off x="841248" y="548640"/>
            <a:ext cx="3600860" cy="5431536"/>
          </a:xfrm>
        </p:spPr>
        <p:txBody>
          <a:bodyPr>
            <a:normAutofit/>
          </a:bodyPr>
          <a:lstStyle/>
          <a:p>
            <a:r>
              <a:rPr lang="en-GB" sz="4000" dirty="0"/>
              <a:t>Parenting traumatised  children</a:t>
            </a:r>
            <a:br>
              <a:rPr lang="en-GB" sz="3800" dirty="0"/>
            </a:br>
            <a:br>
              <a:rPr lang="en-GB" sz="3800" dirty="0"/>
            </a:br>
            <a:r>
              <a:rPr lang="en-GB" sz="1800" dirty="0"/>
              <a:t>Health &amp; Wellbeing of Adopters &amp; Special Guardians Survey 2018</a:t>
            </a:r>
            <a:br>
              <a:rPr lang="en-GB" sz="1800" dirty="0"/>
            </a:br>
            <a:br>
              <a:rPr lang="en-GB" sz="1800" dirty="0"/>
            </a:br>
            <a:r>
              <a:rPr lang="en-GB" sz="1050" dirty="0">
                <a:hlinkClick r:id="rId2"/>
              </a:rPr>
              <a:t>https://campaignforadoptionpermanence.files.wordpress.com/2018/04/special-guardians-and-adopters-together-interim-report-6th-march-2018.pdf</a:t>
            </a:r>
            <a:endParaRPr lang="en-GB" sz="1050" dirty="0"/>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A25A1D-A584-4DE1-BE81-23427099E54E}"/>
              </a:ext>
            </a:extLst>
          </p:cNvPr>
          <p:cNvSpPr>
            <a:spLocks noGrp="1"/>
          </p:cNvSpPr>
          <p:nvPr>
            <p:ph idx="1"/>
          </p:nvPr>
        </p:nvSpPr>
        <p:spPr>
          <a:xfrm>
            <a:off x="5126418" y="552091"/>
            <a:ext cx="6224335" cy="5431536"/>
          </a:xfrm>
        </p:spPr>
        <p:txBody>
          <a:bodyPr anchor="ctr">
            <a:normAutofit fontScale="92500" lnSpcReduction="20000"/>
          </a:bodyPr>
          <a:lstStyle/>
          <a:p>
            <a:endParaRPr lang="en-GB" sz="2200" dirty="0"/>
          </a:p>
          <a:p>
            <a:endParaRPr lang="en-GB" sz="2200" dirty="0"/>
          </a:p>
          <a:p>
            <a:pPr marL="0" indent="0">
              <a:buNone/>
            </a:pPr>
            <a:r>
              <a:rPr lang="en-GB" sz="2200" dirty="0"/>
              <a:t>389 adopters and special guardians responded to our survey 309 adopters and 83 special guardians</a:t>
            </a:r>
          </a:p>
          <a:p>
            <a:pPr lvl="0"/>
            <a:endParaRPr lang="en-GB" sz="2200" dirty="0"/>
          </a:p>
          <a:p>
            <a:pPr lvl="0"/>
            <a:r>
              <a:rPr lang="en-GB" sz="2200" dirty="0"/>
              <a:t>37% respondents children were on DLA/PIP or had an application pending</a:t>
            </a:r>
          </a:p>
          <a:p>
            <a:r>
              <a:rPr lang="en-GB" sz="2200" dirty="0"/>
              <a:t>69% respondents reported dealing with child to parent violence</a:t>
            </a:r>
          </a:p>
          <a:p>
            <a:r>
              <a:rPr lang="en-GB" sz="2200" dirty="0"/>
              <a:t>65% respondents children were school refusing or had school anxieties</a:t>
            </a:r>
          </a:p>
          <a:p>
            <a:r>
              <a:rPr lang="en-GB" sz="2200" dirty="0"/>
              <a:t>43% respondents were dealing with trauma bonds or violence and aggression towards siblings</a:t>
            </a:r>
          </a:p>
          <a:p>
            <a:r>
              <a:rPr lang="en-GB" sz="2200" dirty="0"/>
              <a:t>24% had dealt with false allegations about themselves, a partner or a family member</a:t>
            </a:r>
          </a:p>
          <a:p>
            <a:r>
              <a:rPr lang="en-GB" sz="2200" dirty="0"/>
              <a:t>18% were dealing with sexually harmful behaviour/acting out their own trauma</a:t>
            </a:r>
          </a:p>
          <a:p>
            <a:r>
              <a:rPr lang="en-GB" sz="2200" dirty="0">
                <a:solidFill>
                  <a:srgbClr val="FF0000"/>
                </a:solidFill>
              </a:rPr>
              <a:t>73% respondents had no access to respite</a:t>
            </a:r>
          </a:p>
          <a:p>
            <a:endParaRPr lang="en-GB" sz="2200" dirty="0"/>
          </a:p>
          <a:p>
            <a:endParaRPr lang="en-GB" sz="2200" dirty="0"/>
          </a:p>
          <a:p>
            <a:endParaRPr lang="en-GB" sz="2200" dirty="0"/>
          </a:p>
          <a:p>
            <a:endParaRPr lang="en-GB" sz="2200" dirty="0"/>
          </a:p>
        </p:txBody>
      </p:sp>
      <p:sp>
        <p:nvSpPr>
          <p:cNvPr id="4" name="Footer Placeholder 3">
            <a:extLst>
              <a:ext uri="{FF2B5EF4-FFF2-40B4-BE49-F238E27FC236}">
                <a16:creationId xmlns:a16="http://schemas.microsoft.com/office/drawing/2014/main" id="{AF9EDEE5-C7AC-4C90-8E80-CBFF6C888B9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1454585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EF7C24-2003-4205-8C09-57A56A7A4C7E}"/>
              </a:ext>
            </a:extLst>
          </p:cNvPr>
          <p:cNvSpPr>
            <a:spLocks noGrp="1"/>
          </p:cNvSpPr>
          <p:nvPr>
            <p:ph type="title"/>
          </p:nvPr>
        </p:nvSpPr>
        <p:spPr>
          <a:xfrm>
            <a:off x="841248" y="548640"/>
            <a:ext cx="3600860" cy="5431536"/>
          </a:xfrm>
        </p:spPr>
        <p:txBody>
          <a:bodyPr>
            <a:normAutofit/>
          </a:bodyPr>
          <a:lstStyle/>
          <a:p>
            <a:r>
              <a:rPr lang="en-GB" sz="4000" dirty="0"/>
              <a:t>Fear of judgement about our parenting</a:t>
            </a:r>
            <a:br>
              <a:rPr lang="en-GB" sz="3600" dirty="0"/>
            </a:br>
            <a:br>
              <a:rPr lang="en-GB" sz="2400" dirty="0"/>
            </a:br>
            <a:r>
              <a:rPr lang="en-GB" sz="1800" dirty="0"/>
              <a:t>Health &amp; Wellbeing of Adopters &amp; Special Guardians Survey 2018</a:t>
            </a:r>
            <a:br>
              <a:rPr lang="en-GB" sz="1800" dirty="0"/>
            </a:br>
            <a:br>
              <a:rPr lang="en-GB" sz="1800" dirty="0"/>
            </a:br>
            <a:r>
              <a:rPr lang="en-GB" sz="1050" dirty="0">
                <a:hlinkClick r:id="rId2"/>
              </a:rPr>
              <a:t>https://campaignforadoptionpermanence.files.wordpress.com/2018/04/special-guardians-and-adopters-together-interim-report-6th-march-2018.pdf</a:t>
            </a:r>
            <a:endParaRPr lang="en-GB" sz="1050" dirty="0"/>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A25A1D-A584-4DE1-BE81-23427099E54E}"/>
              </a:ext>
            </a:extLst>
          </p:cNvPr>
          <p:cNvSpPr>
            <a:spLocks noGrp="1"/>
          </p:cNvSpPr>
          <p:nvPr>
            <p:ph idx="1"/>
          </p:nvPr>
        </p:nvSpPr>
        <p:spPr>
          <a:xfrm>
            <a:off x="5126418" y="552091"/>
            <a:ext cx="6224335" cy="5431536"/>
          </a:xfrm>
        </p:spPr>
        <p:txBody>
          <a:bodyPr anchor="ctr">
            <a:normAutofit/>
          </a:bodyPr>
          <a:lstStyle/>
          <a:p>
            <a:endParaRPr lang="en-GB" sz="2200" dirty="0"/>
          </a:p>
          <a:p>
            <a:endParaRPr lang="en-GB" sz="2200" dirty="0"/>
          </a:p>
          <a:p>
            <a:r>
              <a:rPr lang="en-GB" sz="2000" dirty="0"/>
              <a:t>Respondents reported high levels of Stress 55%, Anxiety 40%, Depression 27% (N=331 responded to this question)</a:t>
            </a:r>
          </a:p>
          <a:p>
            <a:r>
              <a:rPr lang="en-GB" sz="2000" dirty="0"/>
              <a:t>46% Respondents (N=323 responded to this question) said they had avoided help seeking from GP for mental health problems due to fears judgements might be made about capacity to care for an Adopted or Special Guardian child – this is thousands of parents and guardians</a:t>
            </a:r>
          </a:p>
          <a:p>
            <a:endParaRPr lang="en-GB" sz="2200" dirty="0"/>
          </a:p>
          <a:p>
            <a:endParaRPr lang="en-GB" sz="2200" dirty="0"/>
          </a:p>
          <a:p>
            <a:endParaRPr lang="en-GB" sz="2200" dirty="0"/>
          </a:p>
        </p:txBody>
      </p:sp>
      <p:sp>
        <p:nvSpPr>
          <p:cNvPr id="4" name="Footer Placeholder 3">
            <a:extLst>
              <a:ext uri="{FF2B5EF4-FFF2-40B4-BE49-F238E27FC236}">
                <a16:creationId xmlns:a16="http://schemas.microsoft.com/office/drawing/2014/main" id="{AF9EDEE5-C7AC-4C90-8E80-CBFF6C888B9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3627309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94AA67-08AB-44EA-8EED-2E7D537C8327}"/>
              </a:ext>
            </a:extLst>
          </p:cNvPr>
          <p:cNvSpPr>
            <a:spLocks noGrp="1"/>
          </p:cNvSpPr>
          <p:nvPr>
            <p:ph type="title"/>
          </p:nvPr>
        </p:nvSpPr>
        <p:spPr>
          <a:xfrm>
            <a:off x="841248" y="548640"/>
            <a:ext cx="3600860" cy="5431536"/>
          </a:xfrm>
        </p:spPr>
        <p:txBody>
          <a:bodyPr>
            <a:normAutofit/>
          </a:bodyPr>
          <a:lstStyle/>
          <a:p>
            <a:r>
              <a:rPr lang="en-GB" sz="4000" dirty="0"/>
              <a:t>Accessing the ASF (Adoption Support Fund)</a:t>
            </a:r>
            <a:br>
              <a:rPr lang="en-GB" sz="4000" dirty="0"/>
            </a:br>
            <a:r>
              <a:rPr lang="en-GB" sz="4600" dirty="0"/>
              <a:t> </a:t>
            </a:r>
            <a:br>
              <a:rPr lang="en-GB" sz="4600" dirty="0"/>
            </a:br>
            <a:r>
              <a:rPr lang="en-GB" sz="1800" dirty="0"/>
              <a:t>SG&amp;AT Accessing and Receiving Support Survey 2019 </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AFD8C8-8DFC-465D-B4BE-BD1F7434B3F9}"/>
              </a:ext>
            </a:extLst>
          </p:cNvPr>
          <p:cNvSpPr>
            <a:spLocks noGrp="1"/>
          </p:cNvSpPr>
          <p:nvPr>
            <p:ph idx="1"/>
          </p:nvPr>
        </p:nvSpPr>
        <p:spPr>
          <a:xfrm>
            <a:off x="5126418" y="552091"/>
            <a:ext cx="6224335" cy="5431536"/>
          </a:xfrm>
        </p:spPr>
        <p:txBody>
          <a:bodyPr anchor="ctr">
            <a:normAutofit/>
          </a:bodyPr>
          <a:lstStyle/>
          <a:p>
            <a:pPr marL="0" indent="0">
              <a:buNone/>
            </a:pPr>
            <a:r>
              <a:rPr lang="en-GB" sz="2200" dirty="0"/>
              <a:t> </a:t>
            </a:r>
          </a:p>
          <a:p>
            <a:pPr marL="0" indent="0">
              <a:buNone/>
            </a:pPr>
            <a:r>
              <a:rPr lang="en-GB" sz="2200" dirty="0"/>
              <a:t>154 respondents took part in our survey: 98 adopters, 51 special guardians and 13 kinship carers</a:t>
            </a:r>
          </a:p>
          <a:p>
            <a:r>
              <a:rPr lang="en-GB" sz="2200" dirty="0"/>
              <a:t>12% of adopters and 9% of special guardians reported that accessing the Adoption Support Fund was ‘easy and straightforward’</a:t>
            </a:r>
          </a:p>
          <a:p>
            <a:r>
              <a:rPr lang="en-GB" sz="2200" dirty="0"/>
              <a:t>58% of adopters and 40% of special guardians reported that accessing the ASF was ‘a bit difficult’ or extremely difficult/stressful</a:t>
            </a:r>
          </a:p>
          <a:p>
            <a:r>
              <a:rPr lang="en-GB" sz="2200" dirty="0"/>
              <a:t>30% of adopters and 51% of special guardians were unable to access the ASF</a:t>
            </a:r>
          </a:p>
        </p:txBody>
      </p:sp>
      <p:sp>
        <p:nvSpPr>
          <p:cNvPr id="4" name="Footer Placeholder 3">
            <a:extLst>
              <a:ext uri="{FF2B5EF4-FFF2-40B4-BE49-F238E27FC236}">
                <a16:creationId xmlns:a16="http://schemas.microsoft.com/office/drawing/2014/main" id="{486812C9-F2A5-4590-BEF4-B92B39FE1E95}"/>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803559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942A41-2348-427E-B0AE-868E8331B01C}"/>
              </a:ext>
            </a:extLst>
          </p:cNvPr>
          <p:cNvSpPr>
            <a:spLocks noGrp="1"/>
          </p:cNvSpPr>
          <p:nvPr>
            <p:ph type="title"/>
          </p:nvPr>
        </p:nvSpPr>
        <p:spPr>
          <a:xfrm>
            <a:off x="841248" y="548640"/>
            <a:ext cx="3600860" cy="5431536"/>
          </a:xfrm>
        </p:spPr>
        <p:txBody>
          <a:bodyPr>
            <a:normAutofit/>
          </a:bodyPr>
          <a:lstStyle/>
          <a:p>
            <a:r>
              <a:rPr lang="en-GB" sz="4000" dirty="0"/>
              <a:t>Barriers to accessing support</a:t>
            </a:r>
            <a:br>
              <a:rPr lang="en-GB" sz="4000" dirty="0"/>
            </a:br>
            <a:br>
              <a:rPr lang="en-GB" sz="4000" dirty="0"/>
            </a:br>
            <a:r>
              <a:rPr lang="en-GB" sz="2400" dirty="0"/>
              <a:t>SG&amp;AT Accessing and Receiving Support Survey 2019</a:t>
            </a:r>
            <a:br>
              <a:rPr lang="en-GB" sz="2400" dirty="0"/>
            </a:br>
            <a:r>
              <a:rPr lang="en-GB" sz="1100" dirty="0">
                <a:hlinkClick r:id="rId2"/>
              </a:rPr>
              <a:t>https://campaignforadoptionpermanence.files.wordpress.com/2019/05/accessing-and-receiving-support.-a-research-report.-30.5.19.pdf</a:t>
            </a:r>
            <a:endParaRPr lang="en-GB" sz="1100" dirty="0"/>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6F3968-7AD7-446E-9A01-8FE7B08A49D7}"/>
              </a:ext>
            </a:extLst>
          </p:cNvPr>
          <p:cNvSpPr>
            <a:spLocks noGrp="1"/>
          </p:cNvSpPr>
          <p:nvPr>
            <p:ph idx="1"/>
          </p:nvPr>
        </p:nvSpPr>
        <p:spPr>
          <a:xfrm>
            <a:off x="5126418" y="552091"/>
            <a:ext cx="6224335" cy="5431536"/>
          </a:xfrm>
        </p:spPr>
        <p:txBody>
          <a:bodyPr anchor="ctr">
            <a:normAutofit fontScale="92500" lnSpcReduction="10000"/>
          </a:bodyPr>
          <a:lstStyle/>
          <a:p>
            <a:pPr marL="0" indent="0">
              <a:buNone/>
            </a:pPr>
            <a:r>
              <a:rPr lang="en-GB" sz="2200" b="1" dirty="0"/>
              <a:t>Adopters reported:</a:t>
            </a:r>
          </a:p>
          <a:p>
            <a:r>
              <a:rPr lang="en-GB" sz="2200" dirty="0"/>
              <a:t>Professionals decided support wasn’t necessary</a:t>
            </a:r>
          </a:p>
          <a:p>
            <a:r>
              <a:rPr lang="en-GB" sz="2200" dirty="0"/>
              <a:t>Help not timely – child had reached maturity or mental state had deteriorated too badly</a:t>
            </a:r>
          </a:p>
          <a:p>
            <a:r>
              <a:rPr lang="en-GB" sz="2200" dirty="0"/>
              <a:t>A ‘battle’ for support – professionals obstructed and misinformed parents. </a:t>
            </a:r>
          </a:p>
          <a:p>
            <a:r>
              <a:rPr lang="en-GB" sz="2200" dirty="0"/>
              <a:t>Professionals lacked sensitivity and were felt to be incompetent</a:t>
            </a:r>
          </a:p>
          <a:p>
            <a:r>
              <a:rPr lang="en-GB" sz="2200" dirty="0"/>
              <a:t>Unable to access support because child re-entered care</a:t>
            </a:r>
          </a:p>
          <a:p>
            <a:r>
              <a:rPr lang="en-GB" sz="2200" dirty="0"/>
              <a:t>Unable to access support after reunification following a care separation</a:t>
            </a:r>
          </a:p>
          <a:p>
            <a:pPr marL="0" indent="0">
              <a:buNone/>
            </a:pPr>
            <a:r>
              <a:rPr lang="en-GB" sz="1600" i="1" dirty="0"/>
              <a:t>“Because very sadly our two adopted children are now S20 for their own safety (grooming/CSE etc) and ours (child on parent abuse/violence) , and we got no help from professional services, and although I drive over 200 miles a week to see them, and stay overnight near one of them, we are no longer considered worthy of the adoption support fund, even though we are still a family. We all want to stay a family, and we need support in mending. Adoption is for life - in case you didn't know”</a:t>
            </a:r>
            <a:endParaRPr lang="en-GB" sz="2200" i="1" dirty="0"/>
          </a:p>
        </p:txBody>
      </p:sp>
      <p:sp>
        <p:nvSpPr>
          <p:cNvPr id="4" name="Footer Placeholder 3">
            <a:extLst>
              <a:ext uri="{FF2B5EF4-FFF2-40B4-BE49-F238E27FC236}">
                <a16:creationId xmlns:a16="http://schemas.microsoft.com/office/drawing/2014/main" id="{87E83A98-8498-4507-A6EB-9C8D87F905C3}"/>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456028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942A41-2348-427E-B0AE-868E8331B01C}"/>
              </a:ext>
            </a:extLst>
          </p:cNvPr>
          <p:cNvSpPr>
            <a:spLocks noGrp="1"/>
          </p:cNvSpPr>
          <p:nvPr>
            <p:ph type="title"/>
          </p:nvPr>
        </p:nvSpPr>
        <p:spPr>
          <a:xfrm>
            <a:off x="841248" y="548640"/>
            <a:ext cx="3600860" cy="5431536"/>
          </a:xfrm>
        </p:spPr>
        <p:txBody>
          <a:bodyPr>
            <a:normAutofit/>
          </a:bodyPr>
          <a:lstStyle/>
          <a:p>
            <a:r>
              <a:rPr lang="en-GB" sz="4000" dirty="0"/>
              <a:t>Barriers to accessing support</a:t>
            </a:r>
            <a:br>
              <a:rPr lang="en-GB" sz="4000" dirty="0"/>
            </a:br>
            <a:br>
              <a:rPr lang="en-GB" sz="4800" dirty="0"/>
            </a:br>
            <a:r>
              <a:rPr lang="en-GB" sz="2400" dirty="0"/>
              <a:t>SG&amp;AT Accessing and Receiving Support Survey 2019</a:t>
            </a:r>
            <a:br>
              <a:rPr lang="en-GB" sz="2400" dirty="0"/>
            </a:br>
            <a:r>
              <a:rPr lang="en-GB" sz="1100" dirty="0">
                <a:hlinkClick r:id="rId2"/>
              </a:rPr>
              <a:t>https://campaignforadoptionpermanence.files.wordpress.com/2019/05/accessing-and-receiving-support.-a-research-report.-30.5.19.pdf</a:t>
            </a:r>
            <a:endParaRPr lang="en-GB" sz="1100" dirty="0"/>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6F3968-7AD7-446E-9A01-8FE7B08A49D7}"/>
              </a:ext>
            </a:extLst>
          </p:cNvPr>
          <p:cNvSpPr>
            <a:spLocks noGrp="1"/>
          </p:cNvSpPr>
          <p:nvPr>
            <p:ph idx="1"/>
          </p:nvPr>
        </p:nvSpPr>
        <p:spPr>
          <a:xfrm>
            <a:off x="5126418" y="552091"/>
            <a:ext cx="6224335" cy="5431536"/>
          </a:xfrm>
        </p:spPr>
        <p:txBody>
          <a:bodyPr anchor="ctr">
            <a:normAutofit/>
          </a:bodyPr>
          <a:lstStyle/>
          <a:p>
            <a:pPr marL="0" indent="0">
              <a:buNone/>
            </a:pPr>
            <a:r>
              <a:rPr lang="en-GB" sz="2200" dirty="0"/>
              <a:t>A recurrent theme was the complexity of the cases. This meant agencies wouldn’t take on the cases and the child and family sometimes got no support. </a:t>
            </a:r>
          </a:p>
          <a:p>
            <a:pPr marL="0" indent="0">
              <a:buNone/>
            </a:pPr>
            <a:r>
              <a:rPr lang="en-GB" sz="1400" i="1" dirty="0"/>
              <a:t>“For 11 years CAMHS (and other agencies) all agree my son needs urgent therapy for all his many complex disabilities, but they can't agree what, They still can't agree who will take responsibility. It just continually gets between these and social services in a never- ending circle with nobody actually taking ownership or responsibility. He is just too complex, so they avoid at all costs” </a:t>
            </a:r>
          </a:p>
          <a:p>
            <a:pPr marL="0" indent="0">
              <a:buNone/>
            </a:pPr>
            <a:r>
              <a:rPr lang="en-GB" sz="1400" i="1" dirty="0"/>
              <a:t>“The child is over 21 and unable to access education as no approved educational institution feels able to meet his needs, and he is unable to cope with the pressures arising from any assessment and has never had an EHCP. His previous experiences of social services have been so traumatising over many years that any intervention (interference) by services is unwelcome and rejected even when any assessment may be the only avenue to accessing support” </a:t>
            </a:r>
          </a:p>
          <a:p>
            <a:pPr marL="0" indent="0">
              <a:buNone/>
            </a:pPr>
            <a:r>
              <a:rPr lang="en-GB" sz="1400" i="1" dirty="0"/>
              <a:t>“NHS funding board refused to work with us - too complex. CAMHS refused to work with us - too complex. NSPCC refused to work with us - too complex. ……., ……… and a number of other parenting courses all so stated we were too complex. Our only option was to work with …………………. for children with complex harmful sexual behaviour. They usually work with older children and teenagers. They made a special allowance. Mine were 5 and 6 when they started. Our support costs in access of £30k per year. We have £5k each per child with LA match funding” </a:t>
            </a:r>
          </a:p>
        </p:txBody>
      </p:sp>
      <p:sp>
        <p:nvSpPr>
          <p:cNvPr id="4" name="Footer Placeholder 3">
            <a:extLst>
              <a:ext uri="{FF2B5EF4-FFF2-40B4-BE49-F238E27FC236}">
                <a16:creationId xmlns:a16="http://schemas.microsoft.com/office/drawing/2014/main" id="{87E83A98-8498-4507-A6EB-9C8D87F905C3}"/>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3874415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942A41-2348-427E-B0AE-868E8331B01C}"/>
              </a:ext>
            </a:extLst>
          </p:cNvPr>
          <p:cNvSpPr>
            <a:spLocks noGrp="1"/>
          </p:cNvSpPr>
          <p:nvPr>
            <p:ph type="title"/>
          </p:nvPr>
        </p:nvSpPr>
        <p:spPr>
          <a:xfrm>
            <a:off x="841248" y="548640"/>
            <a:ext cx="3600860" cy="5431536"/>
          </a:xfrm>
        </p:spPr>
        <p:txBody>
          <a:bodyPr>
            <a:normAutofit/>
          </a:bodyPr>
          <a:lstStyle/>
          <a:p>
            <a:r>
              <a:rPr lang="en-GB" sz="4000" dirty="0"/>
              <a:t>Barriers to accessing support </a:t>
            </a:r>
            <a:br>
              <a:rPr lang="en-GB" sz="4800" dirty="0"/>
            </a:br>
            <a:br>
              <a:rPr lang="en-GB" sz="4800" dirty="0"/>
            </a:br>
            <a:r>
              <a:rPr lang="en-GB" sz="2400" dirty="0"/>
              <a:t>SG&amp;AT Accessing and Receiving Support Survey 2019</a:t>
            </a:r>
            <a:br>
              <a:rPr lang="en-GB" sz="2400" dirty="0"/>
            </a:br>
            <a:r>
              <a:rPr lang="en-GB" sz="1100" dirty="0">
                <a:hlinkClick r:id="rId2"/>
              </a:rPr>
              <a:t>https://campaignforadoptionpermanence.files.wordpress.com/2019/05/accessing-and-receiving-support.-a-research-report.-30.5.19.pdf</a:t>
            </a:r>
            <a:endParaRPr lang="en-GB" sz="1100" dirty="0"/>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6F3968-7AD7-446E-9A01-8FE7B08A49D7}"/>
              </a:ext>
            </a:extLst>
          </p:cNvPr>
          <p:cNvSpPr>
            <a:spLocks noGrp="1"/>
          </p:cNvSpPr>
          <p:nvPr>
            <p:ph idx="1"/>
          </p:nvPr>
        </p:nvSpPr>
        <p:spPr>
          <a:xfrm>
            <a:off x="5126418" y="552091"/>
            <a:ext cx="6224335" cy="5431536"/>
          </a:xfrm>
        </p:spPr>
        <p:txBody>
          <a:bodyPr anchor="ctr">
            <a:normAutofit fontScale="92500" lnSpcReduction="20000"/>
          </a:bodyPr>
          <a:lstStyle/>
          <a:p>
            <a:pPr marL="0" indent="0">
              <a:buNone/>
            </a:pPr>
            <a:r>
              <a:rPr lang="en-GB" sz="2200" b="1" dirty="0"/>
              <a:t>Special Guardians reported:</a:t>
            </a:r>
          </a:p>
          <a:p>
            <a:r>
              <a:rPr lang="en-GB" sz="2200" dirty="0"/>
              <a:t>They had never heard of the ASF, didn’t know how to apply or if they were eligible</a:t>
            </a:r>
          </a:p>
          <a:p>
            <a:r>
              <a:rPr lang="en-GB" sz="2200" dirty="0"/>
              <a:t>Being told they weren’t eligible (child not previously looked after)</a:t>
            </a:r>
          </a:p>
          <a:p>
            <a:r>
              <a:rPr lang="en-GB" sz="2200" dirty="0"/>
              <a:t>Being told they couldn’t get help unless problems were more extreme or told to come back when children were teenagers</a:t>
            </a:r>
          </a:p>
          <a:p>
            <a:r>
              <a:rPr lang="en-GB" sz="2200" dirty="0"/>
              <a:t>No one to undertake the assessment and bureaucratic delays</a:t>
            </a:r>
          </a:p>
          <a:p>
            <a:pPr marL="0" indent="0">
              <a:buNone/>
            </a:pPr>
            <a:r>
              <a:rPr lang="en-GB" sz="1600" i="1" dirty="0"/>
              <a:t>“We have been told our boys don’t meet criteria, but both boys have additional needs, and both were LAC (previously looked after) before we had special guardianship orders” </a:t>
            </a:r>
          </a:p>
          <a:p>
            <a:pPr marL="0" indent="0">
              <a:buNone/>
            </a:pPr>
            <a:r>
              <a:rPr lang="en-GB" sz="1600" i="1" dirty="0"/>
              <a:t>“LA have repeatedly assessed my family over more than a year but have not provided any support whatsoever. We were told we were eligible to access ASF nine months ago, and we are still waiting for DDP to be put in place”</a:t>
            </a:r>
          </a:p>
          <a:p>
            <a:pPr marL="0" indent="0">
              <a:buNone/>
            </a:pPr>
            <a:r>
              <a:rPr lang="en-GB" sz="1600" i="1" dirty="0"/>
              <a:t>“Before it reached crisis point, I asked for support and none was provided. I continued to ask &amp; refer my family into social care and still was not given support, even with the police making it clear we needed support. My child’s school understood the issues, listened to my concerns, and also referred in for support - again this failed but at least they were trying! This was never resolved and eventually, despite support of family/friends/police/school, the placement broke down, and also harmed me emotionally and mentally”</a:t>
            </a:r>
            <a:endParaRPr lang="en-GB" sz="2200" i="1" dirty="0"/>
          </a:p>
        </p:txBody>
      </p:sp>
      <p:sp>
        <p:nvSpPr>
          <p:cNvPr id="4" name="Footer Placeholder 3">
            <a:extLst>
              <a:ext uri="{FF2B5EF4-FFF2-40B4-BE49-F238E27FC236}">
                <a16:creationId xmlns:a16="http://schemas.microsoft.com/office/drawing/2014/main" id="{87E83A98-8498-4507-A6EB-9C8D87F905C3}"/>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1382251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EF7C24-2003-4205-8C09-57A56A7A4C7E}"/>
              </a:ext>
            </a:extLst>
          </p:cNvPr>
          <p:cNvSpPr>
            <a:spLocks noGrp="1"/>
          </p:cNvSpPr>
          <p:nvPr>
            <p:ph type="title"/>
          </p:nvPr>
        </p:nvSpPr>
        <p:spPr>
          <a:xfrm>
            <a:off x="841248" y="548640"/>
            <a:ext cx="3600860" cy="5431536"/>
          </a:xfrm>
        </p:spPr>
        <p:txBody>
          <a:bodyPr>
            <a:normAutofit/>
          </a:bodyPr>
          <a:lstStyle/>
          <a:p>
            <a:r>
              <a:rPr lang="en-GB" sz="3800" dirty="0"/>
              <a:t>Pressure from the system</a:t>
            </a:r>
            <a:br>
              <a:rPr lang="en-GB" sz="3800" dirty="0"/>
            </a:br>
            <a:br>
              <a:rPr lang="en-GB" sz="3800" dirty="0"/>
            </a:br>
            <a:r>
              <a:rPr lang="en-GB" sz="1800" dirty="0"/>
              <a:t>Health &amp; Wellbeing of Adopters &amp; Special Guardians Survey 2018</a:t>
            </a:r>
            <a:br>
              <a:rPr lang="en-GB" sz="1800" dirty="0"/>
            </a:br>
            <a:br>
              <a:rPr lang="en-GB" sz="1800" dirty="0"/>
            </a:br>
            <a:r>
              <a:rPr lang="en-GB" sz="1050" dirty="0">
                <a:hlinkClick r:id="rId2"/>
              </a:rPr>
              <a:t>https://campaignforadoptionpermanence.files.wordpress.com/2018/04/special-guardians-and-adopters-together-interim-report-6th-march-2018.pdf</a:t>
            </a:r>
            <a:endParaRPr lang="en-GB" sz="1050" dirty="0"/>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A25A1D-A584-4DE1-BE81-23427099E54E}"/>
              </a:ext>
            </a:extLst>
          </p:cNvPr>
          <p:cNvSpPr>
            <a:spLocks noGrp="1"/>
          </p:cNvSpPr>
          <p:nvPr>
            <p:ph idx="1"/>
          </p:nvPr>
        </p:nvSpPr>
        <p:spPr>
          <a:xfrm>
            <a:off x="5126418" y="552091"/>
            <a:ext cx="6224335" cy="5431536"/>
          </a:xfrm>
        </p:spPr>
        <p:txBody>
          <a:bodyPr anchor="ctr">
            <a:normAutofit fontScale="92500" lnSpcReduction="20000"/>
          </a:bodyPr>
          <a:lstStyle/>
          <a:p>
            <a:endParaRPr lang="en-GB" sz="2200" dirty="0"/>
          </a:p>
          <a:p>
            <a:endParaRPr lang="en-GB" sz="2200" dirty="0"/>
          </a:p>
          <a:p>
            <a:endParaRPr lang="en-GB" sz="2200" dirty="0"/>
          </a:p>
          <a:p>
            <a:pPr lvl="0"/>
            <a:r>
              <a:rPr lang="en-GB" sz="2400" dirty="0"/>
              <a:t>80% of respondents had a ‘bad experience of a social worker’ Special guardians had marginally higher levels of bad experience (84% for special guardians compared with 79% for adopters)</a:t>
            </a:r>
          </a:p>
          <a:p>
            <a:r>
              <a:rPr lang="en-GB" sz="2400" dirty="0"/>
              <a:t>43% of respondents had made a formal complaint* with the making of complaints being perceived as an additional source of stress for parents &amp; guardians. </a:t>
            </a:r>
          </a:p>
          <a:p>
            <a:pPr lvl="0"/>
            <a:r>
              <a:rPr lang="en-GB" sz="2400" dirty="0"/>
              <a:t>‘Difficulties and obstacles accessing provision’ of support was the highest rated source of system stress for respondents followed by ‘professionals not appreciating the children’s needs’</a:t>
            </a:r>
          </a:p>
          <a:p>
            <a:pPr marL="0" indent="0">
              <a:buNone/>
            </a:pPr>
            <a:r>
              <a:rPr lang="en-GB" sz="2200" dirty="0"/>
              <a:t>* Parents and guardians often tell us that they have given up with formal complaints as making them seems to achieve very little.</a:t>
            </a:r>
          </a:p>
          <a:p>
            <a:endParaRPr lang="en-GB" sz="2200" dirty="0"/>
          </a:p>
          <a:p>
            <a:endParaRPr lang="en-GB" sz="2200" dirty="0"/>
          </a:p>
        </p:txBody>
      </p:sp>
      <p:sp>
        <p:nvSpPr>
          <p:cNvPr id="4" name="Footer Placeholder 3">
            <a:extLst>
              <a:ext uri="{FF2B5EF4-FFF2-40B4-BE49-F238E27FC236}">
                <a16:creationId xmlns:a16="http://schemas.microsoft.com/office/drawing/2014/main" id="{AF9EDEE5-C7AC-4C90-8E80-CBFF6C888B9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3051248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1FF461-9B36-42B7-ACA7-736507A1435E}"/>
              </a:ext>
            </a:extLst>
          </p:cNvPr>
          <p:cNvSpPr>
            <a:spLocks noGrp="1"/>
          </p:cNvSpPr>
          <p:nvPr>
            <p:ph type="title"/>
          </p:nvPr>
        </p:nvSpPr>
        <p:spPr>
          <a:xfrm>
            <a:off x="841248" y="548640"/>
            <a:ext cx="3600860" cy="5431536"/>
          </a:xfrm>
        </p:spPr>
        <p:txBody>
          <a:bodyPr>
            <a:normAutofit/>
          </a:bodyPr>
          <a:lstStyle/>
          <a:p>
            <a:r>
              <a:rPr lang="en-GB" sz="4000" dirty="0"/>
              <a:t>Being viewed through the ‘prism of risk’</a:t>
            </a:r>
            <a:br>
              <a:rPr lang="en-GB" sz="4000" dirty="0"/>
            </a:br>
            <a:br>
              <a:rPr lang="en-GB" sz="4000" dirty="0"/>
            </a:br>
            <a:r>
              <a:rPr lang="en-GB" sz="2400" dirty="0"/>
              <a:t>BASW Enquiry 2018 – Ethics of Role of Social Worker in Adoptions</a:t>
            </a:r>
          </a:p>
        </p:txBody>
      </p:sp>
      <p:sp>
        <p:nvSpPr>
          <p:cNvPr id="2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6AB725B-552C-4971-9C3C-7FD65CC8DF81}"/>
              </a:ext>
            </a:extLst>
          </p:cNvPr>
          <p:cNvSpPr>
            <a:spLocks noGrp="1"/>
          </p:cNvSpPr>
          <p:nvPr>
            <p:ph idx="1"/>
          </p:nvPr>
        </p:nvSpPr>
        <p:spPr>
          <a:xfrm>
            <a:off x="5126418" y="552091"/>
            <a:ext cx="6224335" cy="5431536"/>
          </a:xfrm>
        </p:spPr>
        <p:txBody>
          <a:bodyPr anchor="ctr">
            <a:normAutofit/>
          </a:bodyPr>
          <a:lstStyle/>
          <a:p>
            <a:pPr marL="0" indent="0">
              <a:buNone/>
            </a:pPr>
            <a:r>
              <a:rPr lang="en-GB" sz="2000" dirty="0">
                <a:effectLst/>
                <a:latin typeface="Arial" panose="020B0604020202020204" pitchFamily="34" charset="0"/>
                <a:ea typeface="Calibri" panose="020F0502020204030204" pitchFamily="34" charset="0"/>
              </a:rPr>
              <a:t>Adopters could find themselves misconstrued as being part of the problem. A child protection response could cause a great deal of distress for them and their families.</a:t>
            </a:r>
            <a:endParaRPr lang="en-GB" sz="2000" dirty="0">
              <a:latin typeface="Arial" panose="020B0604020202020204" pitchFamily="34" charset="0"/>
              <a:ea typeface="Calibri" panose="020F0502020204030204" pitchFamily="34" charset="0"/>
              <a:cs typeface="Times New Roman" panose="02020603050405020304" pitchFamily="18" charset="0"/>
            </a:endParaRPr>
          </a:p>
          <a:p>
            <a:endParaRPr lang="en-GB" sz="2000" dirty="0">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r>
              <a:rPr lang="en-GB" sz="2000" i="1" dirty="0">
                <a:effectLst/>
                <a:latin typeface="Arial" panose="020B0604020202020204" pitchFamily="34" charset="0"/>
                <a:ea typeface="Calibri" panose="020F0502020204030204" pitchFamily="34" charset="0"/>
                <a:cs typeface="Times New Roman" panose="02020603050405020304" pitchFamily="18" charset="0"/>
              </a:rPr>
              <a:t>“When in crisis, adopters can be overwrought and angry. Social workers can become very defensive when faced with a situation of someone in need of help but can’t deal with it. Often social workers and adopters are set in opposition against each other. Try to stay all in it together – but not always when things get tough. Social workers are often out of their depth – very defensive practice. Adopters can become angry and distressed when living with violence. Social workers with no resources and faced by someone going – “help </a:t>
            </a:r>
            <a:r>
              <a:rPr lang="en-GB" sz="2000" i="1" dirty="0" err="1">
                <a:effectLst/>
                <a:latin typeface="Arial" panose="020B0604020202020204" pitchFamily="34" charset="0"/>
                <a:ea typeface="Calibri" panose="020F0502020204030204" pitchFamily="34" charset="0"/>
                <a:cs typeface="Times New Roman" panose="02020603050405020304" pitchFamily="18" charset="0"/>
              </a:rPr>
              <a:t>help</a:t>
            </a:r>
            <a:r>
              <a:rPr lang="en-GB" sz="2000" i="1" dirty="0">
                <a:effectLst/>
                <a:latin typeface="Arial" panose="020B0604020202020204" pitchFamily="34" charset="0"/>
                <a:ea typeface="Calibri" panose="020F0502020204030204" pitchFamily="34" charset="0"/>
                <a:cs typeface="Times New Roman" panose="02020603050405020304" pitchFamily="18" charset="0"/>
              </a:rPr>
              <a:t> </a:t>
            </a:r>
            <a:r>
              <a:rPr lang="en-GB" sz="2000" i="1" dirty="0" err="1">
                <a:effectLst/>
                <a:latin typeface="Arial" panose="020B0604020202020204" pitchFamily="34" charset="0"/>
                <a:ea typeface="Calibri" panose="020F0502020204030204" pitchFamily="34" charset="0"/>
                <a:cs typeface="Times New Roman" panose="02020603050405020304" pitchFamily="18" charset="0"/>
              </a:rPr>
              <a:t>help</a:t>
            </a:r>
            <a:r>
              <a:rPr lang="en-GB" sz="2000" i="1" dirty="0">
                <a:effectLst/>
                <a:latin typeface="Arial" panose="020B0604020202020204" pitchFamily="34" charset="0"/>
                <a:ea typeface="Calibri" panose="020F0502020204030204" pitchFamily="34" charset="0"/>
                <a:cs typeface="Times New Roman" panose="02020603050405020304" pitchFamily="18" charset="0"/>
              </a:rPr>
              <a:t>”. There are many poor responses…set in opposition with each other but need to work in it together.’”</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2000" dirty="0"/>
          </a:p>
        </p:txBody>
      </p:sp>
      <p:sp>
        <p:nvSpPr>
          <p:cNvPr id="4" name="Footer Placeholder 3">
            <a:extLst>
              <a:ext uri="{FF2B5EF4-FFF2-40B4-BE49-F238E27FC236}">
                <a16:creationId xmlns:a16="http://schemas.microsoft.com/office/drawing/2014/main" id="{BE3CB48D-9711-405C-B2A9-ABA5A47048AD}"/>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3761403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1FF461-9B36-42B7-ACA7-736507A1435E}"/>
              </a:ext>
            </a:extLst>
          </p:cNvPr>
          <p:cNvSpPr>
            <a:spLocks noGrp="1"/>
          </p:cNvSpPr>
          <p:nvPr>
            <p:ph type="title"/>
          </p:nvPr>
        </p:nvSpPr>
        <p:spPr>
          <a:xfrm>
            <a:off x="841248" y="548640"/>
            <a:ext cx="3600860" cy="5431536"/>
          </a:xfrm>
        </p:spPr>
        <p:txBody>
          <a:bodyPr>
            <a:normAutofit/>
          </a:bodyPr>
          <a:lstStyle/>
          <a:p>
            <a:r>
              <a:rPr lang="en-GB" sz="4000" dirty="0"/>
              <a:t>A lack of partnership working when children </a:t>
            </a:r>
            <a:br>
              <a:rPr lang="en-GB" sz="4000" dirty="0"/>
            </a:br>
            <a:r>
              <a:rPr lang="en-GB" sz="4000" dirty="0"/>
              <a:t>re-enter care</a:t>
            </a:r>
            <a:br>
              <a:rPr lang="en-GB" sz="3600" dirty="0"/>
            </a:br>
            <a:br>
              <a:rPr lang="en-GB" sz="3600" dirty="0"/>
            </a:br>
            <a:r>
              <a:rPr lang="en-GB" sz="2000" dirty="0"/>
              <a:t>SG&amp;AT Connections Survey (2018)</a:t>
            </a:r>
            <a:r>
              <a:rPr lang="en-GB" sz="4800" dirty="0"/>
              <a:t> </a:t>
            </a:r>
            <a:r>
              <a:rPr lang="en-GB" sz="1100" dirty="0">
                <a:hlinkClick r:id="rId2"/>
              </a:rPr>
              <a:t>https://campaignforadoptionpermanence.files.wordpress.com/2018/12/connections-survey-december-20184.pdf</a:t>
            </a:r>
            <a:endParaRPr lang="en-GB" sz="1100" dirty="0"/>
          </a:p>
        </p:txBody>
      </p:sp>
      <p:sp>
        <p:nvSpPr>
          <p:cNvPr id="2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6AB725B-552C-4971-9C3C-7FD65CC8DF81}"/>
              </a:ext>
            </a:extLst>
          </p:cNvPr>
          <p:cNvSpPr>
            <a:spLocks noGrp="1"/>
          </p:cNvSpPr>
          <p:nvPr>
            <p:ph idx="1"/>
          </p:nvPr>
        </p:nvSpPr>
        <p:spPr>
          <a:xfrm>
            <a:off x="5126418" y="552091"/>
            <a:ext cx="6224335" cy="5431536"/>
          </a:xfrm>
        </p:spPr>
        <p:txBody>
          <a:bodyPr anchor="ctr">
            <a:normAutofit/>
          </a:bodyPr>
          <a:lstStyle/>
          <a:p>
            <a:pPr marL="0" indent="0">
              <a:buNone/>
            </a:pPr>
            <a:r>
              <a:rPr lang="en-GB" sz="2000" dirty="0"/>
              <a:t>18 Adopters- 13 Adopters parenting from a distance under Section 20, 5 Adopters under Section 31. All but one Section 20 respondent reported ‘no partnership working’. </a:t>
            </a:r>
          </a:p>
          <a:p>
            <a:pPr marL="0" indent="0">
              <a:buNone/>
            </a:pPr>
            <a:r>
              <a:rPr lang="en-GB" sz="2000" dirty="0"/>
              <a:t>6 special guardians reported parenting under Section 20 and 5 under section 31. All special guardians reported ‘no partnership working’</a:t>
            </a:r>
          </a:p>
          <a:p>
            <a:pPr marL="0" indent="0">
              <a:buNone/>
            </a:pPr>
            <a:r>
              <a:rPr lang="en-GB" sz="2000" i="1" dirty="0"/>
              <a:t>“Our relationship with the LA became and still is, strained. We are our son's only advocate. The support afforded to him is poor, his physical, emotional and mental health needs have been ignored and some in authority seek to sabotage our relationship. They can't as we have a very good relationship, which has improved since we have parented our son at a distance” – </a:t>
            </a:r>
            <a:r>
              <a:rPr lang="en-GB" sz="2000" dirty="0"/>
              <a:t>Adoptive parent</a:t>
            </a:r>
          </a:p>
          <a:p>
            <a:endParaRPr lang="en-GB" sz="2000" dirty="0"/>
          </a:p>
        </p:txBody>
      </p:sp>
      <p:sp>
        <p:nvSpPr>
          <p:cNvPr id="4" name="Footer Placeholder 3">
            <a:extLst>
              <a:ext uri="{FF2B5EF4-FFF2-40B4-BE49-F238E27FC236}">
                <a16:creationId xmlns:a16="http://schemas.microsoft.com/office/drawing/2014/main" id="{BE3CB48D-9711-405C-B2A9-ABA5A47048AD}"/>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1514007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1FF461-9B36-42B7-ACA7-736507A1435E}"/>
              </a:ext>
            </a:extLst>
          </p:cNvPr>
          <p:cNvSpPr>
            <a:spLocks noGrp="1"/>
          </p:cNvSpPr>
          <p:nvPr>
            <p:ph type="title"/>
          </p:nvPr>
        </p:nvSpPr>
        <p:spPr>
          <a:xfrm>
            <a:off x="841248" y="548640"/>
            <a:ext cx="3600860" cy="5431536"/>
          </a:xfrm>
        </p:spPr>
        <p:txBody>
          <a:bodyPr>
            <a:normAutofit/>
          </a:bodyPr>
          <a:lstStyle/>
          <a:p>
            <a:r>
              <a:rPr lang="en-GB" sz="4000" dirty="0"/>
              <a:t>Problematic relationships</a:t>
            </a:r>
            <a:br>
              <a:rPr lang="en-GB" sz="3600" dirty="0"/>
            </a:br>
            <a:br>
              <a:rPr lang="en-GB" sz="2800" dirty="0"/>
            </a:br>
            <a:r>
              <a:rPr lang="en-GB" sz="2800" b="1" i="1" dirty="0">
                <a:solidFill>
                  <a:srgbClr val="333333"/>
                </a:solidFill>
                <a:effectLst/>
              </a:rPr>
              <a:t>Hostile relationships in social work practice: anxiety, hate and conflict in long-term work with involuntary service users </a:t>
            </a:r>
            <a:br>
              <a:rPr lang="en-GB" sz="2800" b="1" i="0" dirty="0">
                <a:solidFill>
                  <a:srgbClr val="333333"/>
                </a:solidFill>
                <a:effectLst/>
                <a:latin typeface="Droid Serif"/>
              </a:rPr>
            </a:br>
            <a:br>
              <a:rPr lang="en-GB" sz="2800" dirty="0"/>
            </a:br>
            <a:r>
              <a:rPr lang="en-GB" sz="2200" dirty="0"/>
              <a:t>Ferguson et al (2021)</a:t>
            </a:r>
            <a:br>
              <a:rPr lang="en-GB" sz="2200" dirty="0"/>
            </a:br>
            <a:r>
              <a:rPr lang="en-GB" sz="1100" dirty="0">
                <a:hlinkClick r:id="rId2"/>
              </a:rPr>
              <a:t>https://www.tandfonline.com/doi/full/10.1080/02650533.2020.1834371</a:t>
            </a:r>
            <a:endParaRPr lang="en-GB" sz="1100" dirty="0"/>
          </a:p>
        </p:txBody>
      </p:sp>
      <p:sp>
        <p:nvSpPr>
          <p:cNvPr id="2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6AB725B-552C-4971-9C3C-7FD65CC8DF81}"/>
              </a:ext>
            </a:extLst>
          </p:cNvPr>
          <p:cNvSpPr>
            <a:spLocks noGrp="1"/>
          </p:cNvSpPr>
          <p:nvPr>
            <p:ph idx="1"/>
          </p:nvPr>
        </p:nvSpPr>
        <p:spPr>
          <a:xfrm>
            <a:off x="5126418" y="552091"/>
            <a:ext cx="6224335" cy="5431536"/>
          </a:xfrm>
        </p:spPr>
        <p:txBody>
          <a:bodyPr anchor="ctr">
            <a:normAutofit/>
          </a:bodyPr>
          <a:lstStyle/>
          <a:p>
            <a:r>
              <a:rPr lang="en-GB" sz="2000" dirty="0"/>
              <a:t>Research was conducted on the relationships between involuntary service users where there were safeguarding concerns about children  -and professionals - using an ethnographic approach</a:t>
            </a:r>
          </a:p>
          <a:p>
            <a:r>
              <a:rPr lang="en-GB" sz="2000" dirty="0"/>
              <a:t>2 sites, 30 cases, 15 months of fieldwork</a:t>
            </a:r>
          </a:p>
          <a:p>
            <a:r>
              <a:rPr lang="en-GB" sz="2000" dirty="0"/>
              <a:t>Research identified tortuous hostile relationships characterised by suspicion and mutual mistrust</a:t>
            </a:r>
          </a:p>
          <a:p>
            <a:r>
              <a:rPr lang="en-GB" sz="2000" dirty="0"/>
              <a:t>Social workers at ‘breaking point’</a:t>
            </a:r>
          </a:p>
          <a:p>
            <a:r>
              <a:rPr lang="en-GB" sz="2000" dirty="0"/>
              <a:t>Organisational relationships were described as collegial and not uncaring, yet at the same time fuelled by deep anxiety about the safety of babies/children. Us &amp; them.</a:t>
            </a:r>
          </a:p>
          <a:p>
            <a:r>
              <a:rPr lang="en-GB" sz="2000" dirty="0"/>
              <a:t>Conclusion was that parental allies who have lived experience of the child protection system can offer containment and enable parents to feel valued – not just ‘bad objects’ (Tobias 2013)</a:t>
            </a:r>
          </a:p>
        </p:txBody>
      </p:sp>
      <p:sp>
        <p:nvSpPr>
          <p:cNvPr id="4" name="Footer Placeholder 3">
            <a:extLst>
              <a:ext uri="{FF2B5EF4-FFF2-40B4-BE49-F238E27FC236}">
                <a16:creationId xmlns:a16="http://schemas.microsoft.com/office/drawing/2014/main" id="{BE3CB48D-9711-405C-B2A9-ABA5A47048AD}"/>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3991833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1FF461-9B36-42B7-ACA7-736507A1435E}"/>
              </a:ext>
            </a:extLst>
          </p:cNvPr>
          <p:cNvSpPr>
            <a:spLocks noGrp="1"/>
          </p:cNvSpPr>
          <p:nvPr>
            <p:ph type="title"/>
          </p:nvPr>
        </p:nvSpPr>
        <p:spPr>
          <a:xfrm>
            <a:off x="841248" y="548640"/>
            <a:ext cx="3600860" cy="5431536"/>
          </a:xfrm>
        </p:spPr>
        <p:txBody>
          <a:bodyPr>
            <a:normAutofit/>
          </a:bodyPr>
          <a:lstStyle/>
          <a:p>
            <a:r>
              <a:rPr lang="en-GB" sz="4000" dirty="0"/>
              <a:t>Nuffield Family Justice Observatory research into stand alone Supervision Orders (2021)</a:t>
            </a:r>
            <a:br>
              <a:rPr lang="en-GB" sz="4000" dirty="0"/>
            </a:br>
            <a:br>
              <a:rPr lang="en-GB" sz="3600" dirty="0"/>
            </a:br>
            <a:endParaRPr lang="en-GB" sz="1100" dirty="0"/>
          </a:p>
        </p:txBody>
      </p:sp>
      <p:sp>
        <p:nvSpPr>
          <p:cNvPr id="2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6AB725B-552C-4971-9C3C-7FD65CC8DF81}"/>
              </a:ext>
            </a:extLst>
          </p:cNvPr>
          <p:cNvSpPr>
            <a:spLocks noGrp="1"/>
          </p:cNvSpPr>
          <p:nvPr>
            <p:ph idx="1"/>
          </p:nvPr>
        </p:nvSpPr>
        <p:spPr>
          <a:xfrm>
            <a:off x="5126418" y="552091"/>
            <a:ext cx="6224335" cy="5431536"/>
          </a:xfrm>
        </p:spPr>
        <p:txBody>
          <a:bodyPr anchor="ctr">
            <a:normAutofit/>
          </a:bodyPr>
          <a:lstStyle/>
          <a:p>
            <a:pPr marL="0" indent="0">
              <a:buNone/>
            </a:pPr>
            <a:r>
              <a:rPr lang="en-GB" sz="2000" u="none" strike="noStrike" dirty="0">
                <a:effectLst/>
                <a:latin typeface="Arial" panose="020B0604020202020204" pitchFamily="34" charset="0"/>
                <a:ea typeface="Times New Roman" panose="02020603050405020304" pitchFamily="18" charset="0"/>
                <a:cs typeface="Times New Roman" panose="02020603050405020304" pitchFamily="18" charset="0"/>
              </a:rPr>
              <a:t>Only 10 parents participated in the research (in comparison with 300+ professionals), which identified that 8/10 of these parent respondents reported that they did not receive the help they needed under the Supervision Order – see page 26 of the full report.  </a:t>
            </a:r>
          </a:p>
          <a:p>
            <a:pPr marL="0" indent="0">
              <a:buNone/>
            </a:pPr>
            <a:endParaRPr lang="en-GB" sz="2000" dirty="0">
              <a:latin typeface="Arial" panose="020B0604020202020204" pitchFamily="34" charset="0"/>
              <a:ea typeface="Times New Roman" panose="02020603050405020304" pitchFamily="18" charset="0"/>
              <a:cs typeface="Times New Roman" panose="02020603050405020304" pitchFamily="18" charset="0"/>
            </a:endParaRPr>
          </a:p>
          <a:p>
            <a:pPr marL="0" indent="0">
              <a:buNone/>
            </a:pPr>
            <a:r>
              <a:rPr lang="en-GB" sz="2000" u="none" strike="noStrike" dirty="0">
                <a:effectLst/>
                <a:latin typeface="Arial" panose="020B060402020202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https://www.nuffieldfjo.org.uk/resource/supervision-orders-care-proceedings-survey</a:t>
            </a:r>
            <a:endParaRPr lang="en-GB" sz="2000" u="none" strike="noStrike"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2000" dirty="0">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2000" dirty="0"/>
          </a:p>
        </p:txBody>
      </p:sp>
      <p:sp>
        <p:nvSpPr>
          <p:cNvPr id="4" name="Footer Placeholder 3">
            <a:extLst>
              <a:ext uri="{FF2B5EF4-FFF2-40B4-BE49-F238E27FC236}">
                <a16:creationId xmlns:a16="http://schemas.microsoft.com/office/drawing/2014/main" id="{BE3CB48D-9711-405C-B2A9-ABA5A47048AD}"/>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1012640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06443"/>
          </a:xfrm>
        </p:spPr>
        <p:txBody>
          <a:bodyPr>
            <a:normAutofit/>
          </a:bodyPr>
          <a:lstStyle/>
          <a:p>
            <a:r>
              <a:rPr lang="en-GB" sz="4000"/>
              <a:t>8 Cases from 7 Adoptive Families</a:t>
            </a:r>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825625"/>
            <a:ext cx="4152774" cy="4303464"/>
          </a:xfrm>
        </p:spPr>
        <p:txBody>
          <a:bodyPr>
            <a:normAutofit lnSpcReduction="10000"/>
          </a:bodyPr>
          <a:lstStyle/>
          <a:p>
            <a:pPr marL="0" indent="0">
              <a:buNone/>
            </a:pPr>
            <a:r>
              <a:rPr lang="en-GB" sz="2000" dirty="0"/>
              <a:t>Our aim is to show that the term ‘disruption’ conveys a sense of finality and separation that may be misleading. In most of these 8 cases there have been difficult adversarial court proceedings, when parents wanted just help for their traumatised children. </a:t>
            </a:r>
          </a:p>
          <a:p>
            <a:pPr marL="0" indent="0">
              <a:buNone/>
            </a:pPr>
            <a:r>
              <a:rPr lang="en-GB" sz="2000" dirty="0"/>
              <a:t>This is a </a:t>
            </a:r>
            <a:r>
              <a:rPr lang="en-GB" sz="2000" i="1" dirty="0"/>
              <a:t>national issue </a:t>
            </a:r>
            <a:r>
              <a:rPr lang="en-GB" sz="2000" dirty="0"/>
              <a:t>and the cases come from different local authorities in the South East, South West, Midlands, &amp; North, South &amp; West Yorkshire. </a:t>
            </a:r>
          </a:p>
          <a:p>
            <a:pPr marL="0" indent="0">
              <a:buNone/>
            </a:pPr>
            <a:r>
              <a:rPr lang="en-GB" sz="2000" dirty="0"/>
              <a:t>Names are changed to protect </a:t>
            </a:r>
            <a:r>
              <a:rPr lang="en-GB" sz="2000" dirty="0" err="1"/>
              <a:t>identites</a:t>
            </a:r>
            <a:endParaRPr lang="en-GB" sz="2000" dirty="0"/>
          </a:p>
          <a:p>
            <a:pPr marL="0" indent="0">
              <a:buNone/>
            </a:pPr>
            <a:endParaRPr lang="en-GB" sz="2000" dirty="0"/>
          </a:p>
        </p:txBody>
      </p:sp>
      <p:pic>
        <p:nvPicPr>
          <p:cNvPr id="6" name="Picture 5" descr="Heart made from white candy">
            <a:extLst>
              <a:ext uri="{FF2B5EF4-FFF2-40B4-BE49-F238E27FC236}">
                <a16:creationId xmlns:a16="http://schemas.microsoft.com/office/drawing/2014/main" id="{D5120F12-143A-4431-AA58-A3DC3D97A6CD}"/>
              </a:ext>
            </a:extLst>
          </p:cNvPr>
          <p:cNvPicPr>
            <a:picLocks noChangeAspect="1"/>
          </p:cNvPicPr>
          <p:nvPr/>
        </p:nvPicPr>
        <p:blipFill rotWithShape="1">
          <a:blip r:embed="rId2"/>
          <a:srcRect l="5798" r="-1" b="-1"/>
          <a:stretch/>
        </p:blipFill>
        <p:spPr>
          <a:xfrm>
            <a:off x="5183500" y="1904282"/>
            <a:ext cx="6170299" cy="4224808"/>
          </a:xfrm>
          <a:prstGeom prst="rect">
            <a:avLst/>
          </a:prstGeom>
        </p:spPr>
      </p:pic>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165856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fontScale="90000"/>
          </a:bodyPr>
          <a:lstStyle/>
          <a:p>
            <a:r>
              <a:rPr lang="en-GB" sz="5400" dirty="0"/>
              <a:t>Case 1: Alicia, Adopted at 3, re-entered care at 14</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fontScale="85000" lnSpcReduction="20000"/>
          </a:bodyPr>
          <a:lstStyle/>
          <a:p>
            <a:r>
              <a:rPr lang="en-GB" sz="2400" dirty="0"/>
              <a:t>Alicia wanted connection with her birth mother when she was 13. Her mother was a prostitute and knowing this, the local authority sent Alicia to live with her birth mother at 14. She was returned to her adoptive mother after some months. Alicia had been sexually exploited &amp; she had three STDs. Alicia’s birth mother also told Alicia to stab her adoptive mother.</a:t>
            </a:r>
          </a:p>
          <a:p>
            <a:r>
              <a:rPr lang="en-GB" sz="2400" dirty="0"/>
              <a:t>Alicia’s adoptive mother, a single BAME parent, reported the stabbing and Alicia was removed under S31 – there were harrowing court proceedings where the adoptive mother was deemed to be a significant risk of harm to the child who had stabbed her.</a:t>
            </a:r>
          </a:p>
          <a:p>
            <a:r>
              <a:rPr lang="en-GB" sz="2400" dirty="0"/>
              <a:t>Alicia was put into residential care/secure accommodation till 17 – her adoptive mother was often sent away when she had travelled hundreds of miles to see her and told that Alicia did not want to see her. The local authority paid for her birth mother to travel but not Alicia’s adoptive mother who was often referred to as a ‘carer’ in meetings. </a:t>
            </a:r>
          </a:p>
          <a:p>
            <a:r>
              <a:rPr lang="en-GB" sz="2400" dirty="0"/>
              <a:t>Alicia was moved to unregulated accommodation at 17. There were numerous suicide attempts in care and Alicia frequently went missing</a:t>
            </a:r>
          </a:p>
          <a:p>
            <a:r>
              <a:rPr lang="en-GB" sz="2400" dirty="0"/>
              <a:t>Now Alicia is 23, with two children. She struggles to live independently and is totally reliant on her adoptive mother who is doing her best to prevent the two grandchildren going into care. Her adoptive mother is the lynchpin of the family – but receives no help/support. Until she was recently rehoused Alicia and her children were living with her adoptive mother.</a:t>
            </a: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223369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fontScale="90000"/>
          </a:bodyPr>
          <a:lstStyle/>
          <a:p>
            <a:r>
              <a:rPr lang="en-GB" sz="5400" dirty="0"/>
              <a:t>Case 2: Sam, Adopted at 9, re-entered care at 13</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fontScale="70000" lnSpcReduction="20000"/>
          </a:bodyPr>
          <a:lstStyle/>
          <a:p>
            <a:r>
              <a:rPr lang="en-GB" sz="2400" dirty="0"/>
              <a:t>Sam stopped going to school when he was 13 due to school anxiety. His single mother wanted respite but this was refused unless she signed Section 20. Despite his DLA, her son’s disabilities were not recognised.</a:t>
            </a:r>
          </a:p>
          <a:p>
            <a:r>
              <a:rPr lang="en-GB" sz="2400" dirty="0"/>
              <a:t>Care proceedings were instigated on a Thursday for court on a Friday with false allegations that Sam’s mother was mentally abusing her son &amp; mentally ill. A Care Order was made because of the school refusal being a ‘beyond parental control issue’. Sam never went to mainstream school again in care</a:t>
            </a:r>
          </a:p>
          <a:p>
            <a:r>
              <a:rPr lang="en-GB" sz="2400" dirty="0"/>
              <a:t>Sam was returned home under Placement with Parents regulations but further help seeking led to a draconian approach. Sam was removed against his wishes and put into residential care. </a:t>
            </a:r>
          </a:p>
          <a:p>
            <a:r>
              <a:rPr lang="en-GB" sz="2400" dirty="0"/>
              <a:t>Discharge of the Care Order was unsuccessful on the 1st attempt. The 2</a:t>
            </a:r>
            <a:r>
              <a:rPr lang="en-GB" sz="2400" baseline="30000" dirty="0"/>
              <a:t>nd</a:t>
            </a:r>
            <a:r>
              <a:rPr lang="en-GB" sz="2400" dirty="0"/>
              <a:t> attempt was successful once Sam had his own solicitor, but a Supervision Order had to be agreed upon by Sam and his mother to prevent further delay of the much longed for reunification, and to avoid a contested hearing. The jointly instructed court appointed expert had recommended reunification &amp; awards for bravery, but the council discounted the expert and immediately wanted another assessment. The Supervision Order was discharged before it expired when the local authority did not meet their statutory obligations for Pathway Planning.</a:t>
            </a:r>
          </a:p>
          <a:p>
            <a:r>
              <a:rPr lang="en-GB" sz="2400" dirty="0"/>
              <a:t>Finally, two years after reunification, there is a post 18 EHCP &amp; recognition of the child’s trauma related disabilities, but there is no multiagency approach or joint working. Achieving therapy has been a struggle &amp; no support for Sam’s mother. The LGO refused to investigate (because concerns raised were too historical) after Sam (who was 20 by then) signed witnessed consent for an investigation. Sam’s CICA (awarded for early life abuse) means there is no eligibility for legal aid and there is nothing that can be done in the light of the LGO refusing to investigate the HRA concerns. </a:t>
            </a: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580505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fontScale="90000"/>
          </a:bodyPr>
          <a:lstStyle/>
          <a:p>
            <a:r>
              <a:rPr lang="en-GB" sz="5400" dirty="0"/>
              <a:t>Case 3 Ellie, Adopted at 3, re-entered care at 9</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fontScale="70000" lnSpcReduction="20000"/>
          </a:bodyPr>
          <a:lstStyle/>
          <a:p>
            <a:r>
              <a:rPr lang="en-GB" sz="2400" dirty="0"/>
              <a:t>After years of CPV Ellie’s mother (also a single mother of 13 </a:t>
            </a:r>
            <a:r>
              <a:rPr lang="en-GB" sz="2400" dirty="0" err="1"/>
              <a:t>yr</a:t>
            </a:r>
            <a:r>
              <a:rPr lang="en-GB" sz="2400" dirty="0"/>
              <a:t> old birth son) asked for respite from caring for 9yr old Ellie. Ellie made false allegations about her mother, which meant her mother lost her job teaching refugee children and asylum seekers English</a:t>
            </a:r>
          </a:p>
          <a:p>
            <a:r>
              <a:rPr lang="en-GB" sz="2400" dirty="0"/>
              <a:t>Ellie was put into residential care under S20. An LGO complaint (the first of three) was upheld &amp;£2100 was ordered to be paid to Ellie’s mother for irreparable harm done to her relationship with her child due to lack of care planning Ellie/Section 20 drift</a:t>
            </a:r>
          </a:p>
          <a:p>
            <a:r>
              <a:rPr lang="en-GB" sz="2400" dirty="0"/>
              <a:t>Ellie’s mother was struggling to expedite therapeutic support for Ellie and was advised to go to court and obtain a S31 Care Order due to Beyond Parental Control, which she did.</a:t>
            </a:r>
          </a:p>
          <a:p>
            <a:r>
              <a:rPr lang="en-GB" sz="2400" dirty="0"/>
              <a:t>The order made things worse. Under S31 there was no partnership working, and she was not even able to see daughter for two years. She continued to try and advocate for her and expedite therapy.</a:t>
            </a:r>
          </a:p>
          <a:p>
            <a:r>
              <a:rPr lang="en-GB" sz="2400" dirty="0"/>
              <a:t>Foster care placements broke down and Ellie was put into residential care in another city but she kept running home. She was put into unregulated accommodation at 16 but still kept going home and she has eventually been reunified using the NSPCC Reunification Framework during the pandemic. This framework starts with the premise of unsafe parents/families, which Ellie’s mum was not. </a:t>
            </a:r>
          </a:p>
          <a:p>
            <a:r>
              <a:rPr lang="en-GB" sz="2400" dirty="0"/>
              <a:t>It is Ellie’s mother’s unwavering commitment that has seen this reunification succeed. Its tough. The family home is not suitable as during the six year care separation the grandmother with dementia moved into the family home. Finally, therapeutic support will be provided for the Ellie’s trauma – she is now 17.</a:t>
            </a: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3431879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fontScale="90000"/>
          </a:bodyPr>
          <a:lstStyle/>
          <a:p>
            <a:r>
              <a:rPr lang="en-GB" sz="5400" dirty="0"/>
              <a:t>Case 4. Ali, Adopted at 9, re-entered care at 11</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fontScale="70000" lnSpcReduction="20000"/>
          </a:bodyPr>
          <a:lstStyle/>
          <a:p>
            <a:r>
              <a:rPr lang="en-GB" sz="2400" dirty="0"/>
              <a:t>This case concerns a Muslim family kinship adoption – the parents paid the LA £5k to assess them as parents to adopt a relative abroad whose mother was unwell. Bureaucratic processes meant years of delay before Ali was able to come to the UK at six years old</a:t>
            </a:r>
          </a:p>
          <a:p>
            <a:r>
              <a:rPr lang="en-GB" sz="2400" dirty="0"/>
              <a:t>Care proceedings were instigated after two years of Ali living with his adoptive family- they concluded with an Adoption Order finally being made and Ali was sent home</a:t>
            </a:r>
          </a:p>
          <a:p>
            <a:r>
              <a:rPr lang="en-GB" sz="2400" dirty="0"/>
              <a:t>Ali’s behaviour became increasingly hard to manage. The parents called the emergency duty team and Ali was removed. A Family Group Conference was held but afterwards the social worker refused to reunify Ali. She argued that the Mosque might cover child abuse when no child had ever gone into care from the family’s Mosque community before. It was decided that Ali could attend his Mosque only six times a year and when he attended his parents must travel miles to another city to worship as it was viewed as ‘backdoor contact’</a:t>
            </a:r>
          </a:p>
          <a:p>
            <a:r>
              <a:rPr lang="en-GB" sz="2400" dirty="0"/>
              <a:t>After 24 foster care placements Ali’s parents applied for Care Order discharge because their son said he wanted to come home – he told the IRO this. The application failed. There were four contested hearings to prevent an adoption expert &amp; later also a Muslim psychiatrist from re-assessing case – the Mosque would have funded the assessment. </a:t>
            </a:r>
          </a:p>
          <a:p>
            <a:r>
              <a:rPr lang="en-GB" sz="2400" dirty="0"/>
              <a:t>At 14 Ali was addicted to drugs. He had lost his faith &amp; language. His parents were being marginalised. the LGO refused to investigate a further complaint after an initial complaint about institutional racism was not upheld</a:t>
            </a:r>
          </a:p>
          <a:p>
            <a:r>
              <a:rPr lang="en-GB" sz="2400" dirty="0"/>
              <a:t>In January 2021 Ali, who has just turned 17, started to run home. After 30+ foster care placements he is now applying for Care Order discharge himself. It is a struggle for the family who have not lived together for many years and with their beloved son being so much alienated from his community, religion and family.</a:t>
            </a: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2103421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fontScale="90000"/>
          </a:bodyPr>
          <a:lstStyle/>
          <a:p>
            <a:r>
              <a:rPr lang="en-GB" sz="5400" dirty="0"/>
              <a:t>Case 5 John, Adopted at 6, re-entered care at 16</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fontScale="92500" lnSpcReduction="20000"/>
          </a:bodyPr>
          <a:lstStyle/>
          <a:p>
            <a:r>
              <a:rPr lang="en-GB" sz="2400" dirty="0"/>
              <a:t>Care proceedings were instigated on a Thursday for court on a Friday for 13 year old John where there was a history of child to parent violence. The police had been called many times. The child was unable to cope with school from the age of nine, so this is effectively when his formal education ended</a:t>
            </a:r>
          </a:p>
          <a:p>
            <a:r>
              <a:rPr lang="en-GB" sz="2400" dirty="0"/>
              <a:t>John stayed with his parents during the proceedings, which concluded after 18 months with no court order. An expert witness described the “knowledge of the parents as being so far superior to that of professionals it was beyond their comprehension”</a:t>
            </a:r>
          </a:p>
          <a:p>
            <a:r>
              <a:rPr lang="en-GB" sz="2400" dirty="0"/>
              <a:t>At 16 the parents had to make John homeless under Section 20 to get him housed - to protect themselves from the violence they were experiencing. This had a detrimental impact on their relationship with John and on John’s sense of self – he felt he had been adopted but was now put back into the care system</a:t>
            </a:r>
          </a:p>
          <a:p>
            <a:r>
              <a:rPr lang="en-GB" sz="2400" dirty="0"/>
              <a:t>There is no EHCP because no approved provider would support the plan. A charity set up by an experienced care leaver supports John (now 24) but they are not an approved provider</a:t>
            </a:r>
          </a:p>
          <a:p>
            <a:r>
              <a:rPr lang="en-GB" sz="2400" dirty="0"/>
              <a:t>Daily support is provided by John’s parents since he left home at 16.</a:t>
            </a: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3241184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fontScale="90000"/>
          </a:bodyPr>
          <a:lstStyle/>
          <a:p>
            <a:r>
              <a:rPr lang="en-GB" sz="5400" dirty="0"/>
              <a:t>Case 6 Amy, Adopted at 5, re-entered care at 15</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fontScale="85000" lnSpcReduction="10000"/>
          </a:bodyPr>
          <a:lstStyle/>
          <a:p>
            <a:r>
              <a:rPr lang="en-GB" sz="2400" dirty="0"/>
              <a:t>Two parents fostered 16 children and subsequently adopted two children. Amy and Sarah, who are not biologically related</a:t>
            </a:r>
          </a:p>
          <a:p>
            <a:r>
              <a:rPr lang="en-GB" sz="2400" dirty="0"/>
              <a:t>Amy, their older daughter was sexually groomed at 13. The police put Amy under a PPO (Police Protection Order), which was discharged after 72 hours. The grooming continued when there was no action taken by the local authority or help provided. The local authority did not agree that secure accommodation was needed to protect Amy.</a:t>
            </a:r>
          </a:p>
          <a:p>
            <a:r>
              <a:rPr lang="en-GB" sz="2400" dirty="0"/>
              <a:t>A 2</a:t>
            </a:r>
            <a:r>
              <a:rPr lang="en-GB" sz="2400" baseline="30000" dirty="0"/>
              <a:t>nd</a:t>
            </a:r>
            <a:r>
              <a:rPr lang="en-GB" sz="2400" dirty="0"/>
              <a:t> PPO was issued approximately six months later. By this time the police had anti abduction orders on 34 adult men within the city who were involved with Amy.</a:t>
            </a:r>
          </a:p>
          <a:p>
            <a:r>
              <a:rPr lang="en-GB" sz="2400" dirty="0"/>
              <a:t>Amy was put into secure accommodation and was eventually reunified under Child in Need.</a:t>
            </a:r>
          </a:p>
          <a:p>
            <a:r>
              <a:rPr lang="en-GB" sz="2400" dirty="0"/>
              <a:t>Amy is now 23, lives in supported living and is addicted to drugs. Her adopters continue to parent from a distance.</a:t>
            </a:r>
          </a:p>
          <a:p>
            <a:r>
              <a:rPr lang="en-GB" sz="2400" dirty="0"/>
              <a:t>A £25k out of court settlement was made for ‘failure to protect’ by the local authority. The parents were told this pay out would have been higher had Amy been in education/at university as she would have been considered to be worth more if harmed - under failure to protect.</a:t>
            </a: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701699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fontScale="90000"/>
          </a:bodyPr>
          <a:lstStyle/>
          <a:p>
            <a:r>
              <a:rPr lang="en-GB" sz="5400" dirty="0"/>
              <a:t>Case 7 Sarah, Adopted at 5, re-entered care at 15</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fontScale="77500" lnSpcReduction="20000"/>
          </a:bodyPr>
          <a:lstStyle/>
          <a:p>
            <a:r>
              <a:rPr lang="en-GB" sz="2400" dirty="0"/>
              <a:t>Amy’s mother (see case 6) was physically assaulted by Sarah, her younger daughter, at school. Sarah then ran away. Sarah’s mother called the police and so did the school, where a teacher told the police that Sarah’s mother, who was covered in bruises, had assaulted Sarah. Sarah’s mother had been trying to defend herself from a violent physical assault.</a:t>
            </a:r>
          </a:p>
          <a:p>
            <a:r>
              <a:rPr lang="en-GB" sz="2400" dirty="0"/>
              <a:t>The police found </a:t>
            </a:r>
            <a:r>
              <a:rPr lang="en-GB" sz="2400" dirty="0" err="1"/>
              <a:t>Sarahl</a:t>
            </a:r>
            <a:r>
              <a:rPr lang="en-GB" sz="2400" dirty="0"/>
              <a:t> (aged 15) and believed the school teacher. The police told Sarah and her mother that Sarah could not go home.</a:t>
            </a:r>
          </a:p>
          <a:p>
            <a:r>
              <a:rPr lang="en-GB" sz="2400" dirty="0"/>
              <a:t>The case went to court without any warning. An ICO was immediately granted. Sarah kept asking to go home but was told she couldn’t &amp; seven months of costly harrowing court proceedings followed. </a:t>
            </a:r>
          </a:p>
          <a:p>
            <a:r>
              <a:rPr lang="en-GB" sz="2400" dirty="0"/>
              <a:t>An adoption expert of national renown was discounted as an expert witness on the basis she was not a ‘neutral’ witness.</a:t>
            </a:r>
          </a:p>
          <a:p>
            <a:r>
              <a:rPr lang="en-GB" sz="2400" dirty="0"/>
              <a:t>Sarah’s mother’s barrister told her that she should admit the assault as it was the professionals word against the family, but the mother was clear she had never assaulted her child and never would. She was determined to clear her name as she worked with schools as a professional.</a:t>
            </a:r>
          </a:p>
          <a:p>
            <a:r>
              <a:rPr lang="en-GB" sz="2400" dirty="0"/>
              <a:t>In the final contested hearing the teacher admitted in court that Sarah’s mother had not assaulted her Sarah who was finally allowed to go home. No apologies were ever given. There was no support for the reunification. </a:t>
            </a: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3058701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fontScale="90000"/>
          </a:bodyPr>
          <a:lstStyle/>
          <a:p>
            <a:r>
              <a:rPr lang="en-GB" sz="5400" dirty="0"/>
              <a:t>Case 8 Jade, Adopted at 2, re-entered care at 13</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fontScale="77500" lnSpcReduction="20000"/>
          </a:bodyPr>
          <a:lstStyle/>
          <a:p>
            <a:r>
              <a:rPr lang="en-GB" sz="2400" dirty="0"/>
              <a:t>Jade is autistic and also has chromosomal abnormalities. At 13, Jade became violent towards her mother &amp; was put in a residential school (under Section 20) on a 52 weeks a year placement. After several years Jade began coming home at weekends, but whilst at school she was (unknown to the parents), groomed by a </a:t>
            </a:r>
            <a:r>
              <a:rPr lang="en-GB" sz="2400" dirty="0" err="1"/>
              <a:t>peadophile</a:t>
            </a:r>
            <a:r>
              <a:rPr lang="en-GB" sz="2400" dirty="0"/>
              <a:t>. Jade, who was 15 by this stage &amp; extremely vulnerable, made arrangements to meet him. She was raped and contracted an STD.</a:t>
            </a:r>
          </a:p>
          <a:p>
            <a:r>
              <a:rPr lang="en-GB" sz="2400" dirty="0"/>
              <a:t>Jade’s adoptive parents (mother a medical doctor, father a policeman) were then subjected to court proceedings which were so harrowing for Jade’s mother that she had to take 7 months off work.</a:t>
            </a:r>
          </a:p>
          <a:p>
            <a:r>
              <a:rPr lang="en-GB" sz="2400" dirty="0"/>
              <a:t>The proceedings concluded with a stand alone Supervision Order, which the parents had to accept in order to avoid a contested hearing (see Case 2). Within six weeks the case was back in court as the support was none existent under the public law order, and Jade was put under Section 20 again.</a:t>
            </a:r>
          </a:p>
          <a:p>
            <a:r>
              <a:rPr lang="en-GB" sz="2400" dirty="0"/>
              <a:t>The school (rated as ‘inadequate’ by Ofsted) closed down and Jade was put into unregulated accommodation at 16 where she has been assaulted, involved in county lines drug dealing and had multiple sexual partners. Her parents were told she didn’t want to speak to them and contact with their daughter was refused for a year. The parents have made 20+ formal complaints</a:t>
            </a:r>
          </a:p>
          <a:p>
            <a:r>
              <a:rPr lang="en-GB" sz="2400" dirty="0"/>
              <a:t>At 18 Jade was moved to the YMCA where she has been physically assaulted three times (each time requiring hospitalisation). Her parents continue to support and parent from a distance. Through the CICA scheme the parents have managed to get a £10k pay out for Jade’s sexual assault from the local authority</a:t>
            </a:r>
          </a:p>
          <a:p>
            <a:endParaRPr lang="en-GB" sz="2400" dirty="0"/>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2263922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fontScale="90000"/>
          </a:bodyPr>
          <a:lstStyle/>
          <a:p>
            <a:r>
              <a:rPr lang="en-GB" sz="5400" dirty="0"/>
              <a:t>Special Guardianship children re-entering care</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a:bodyPr>
          <a:lstStyle/>
          <a:p>
            <a:pPr marL="0" indent="0">
              <a:buNone/>
            </a:pPr>
            <a:r>
              <a:rPr lang="en-GB" sz="2400" dirty="0"/>
              <a:t>In our group most of the special guardianship children have not reached adolescence yet. Only in two families have children re-entered care. </a:t>
            </a:r>
          </a:p>
          <a:p>
            <a:pPr marL="0" indent="0">
              <a:buNone/>
            </a:pPr>
            <a:r>
              <a:rPr lang="en-GB" sz="2400" dirty="0"/>
              <a:t>In one family the grandparents managed to achieve a diagnosis of FASD before court proceedings where the local authority tried to challenge this diagnosis. With the child in care under a Section 31 Care Order, they are marginalised and excluded.</a:t>
            </a:r>
          </a:p>
          <a:p>
            <a:pPr marL="0" indent="0">
              <a:buNone/>
            </a:pPr>
            <a:r>
              <a:rPr lang="en-GB" sz="2400" dirty="0">
                <a:hlinkClick r:id="rId2"/>
              </a:rPr>
              <a:t>https://specialguardiansandadopterstogether.com/special-guardian-orders-are-they-working-when-children-have-fasd/</a:t>
            </a:r>
            <a:endParaRPr lang="en-GB" sz="2400" dirty="0"/>
          </a:p>
          <a:p>
            <a:pPr marL="0" indent="0">
              <a:buNone/>
            </a:pPr>
            <a:r>
              <a:rPr lang="en-GB" sz="2400" dirty="0"/>
              <a:t>In another family, care proceedings were instigated very recently (and are ongoing) after a lengthy battle for support, which never materialised.</a:t>
            </a: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3279974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Systemic Problems</a:t>
            </a:r>
          </a:p>
        </p:txBody>
      </p:sp>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Heart made from white candy">
            <a:extLst>
              <a:ext uri="{FF2B5EF4-FFF2-40B4-BE49-F238E27FC236}">
                <a16:creationId xmlns:a16="http://schemas.microsoft.com/office/drawing/2014/main" id="{4C2C98A0-EBDC-4AF0-B4C7-286DE82E2D59}"/>
              </a:ext>
            </a:extLst>
          </p:cNvPr>
          <p:cNvPicPr>
            <a:picLocks noGrp="1" noChangeAspect="1"/>
          </p:cNvPicPr>
          <p:nvPr>
            <p:ph idx="1"/>
          </p:nvPr>
        </p:nvPicPr>
        <p:blipFill>
          <a:blip r:embed="rId2"/>
          <a:stretch>
            <a:fillRect/>
          </a:stretch>
        </p:blipFill>
        <p:spPr>
          <a:xfrm>
            <a:off x="4654296" y="1088570"/>
            <a:ext cx="7214616" cy="4653427"/>
          </a:xfrm>
          <a:prstGeom prst="rect">
            <a:avLst/>
          </a:prstGeom>
        </p:spPr>
      </p:pic>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 Special Guardians &amp; Adopters Together: June 2021</a:t>
            </a:r>
          </a:p>
        </p:txBody>
      </p:sp>
    </p:spTree>
    <p:extLst>
      <p:ext uri="{BB962C8B-B14F-4D97-AF65-F5344CB8AC3E}">
        <p14:creationId xmlns:p14="http://schemas.microsoft.com/office/powerpoint/2010/main" val="611472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a:bodyPr>
          <a:lstStyle/>
          <a:p>
            <a:r>
              <a:rPr lang="en-GB" sz="5400" dirty="0"/>
              <a:t>Systemic problems</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a:bodyPr>
          <a:lstStyle/>
          <a:p>
            <a:pPr marL="0" indent="0">
              <a:buNone/>
            </a:pPr>
            <a:endParaRPr lang="en-GB" sz="2400" dirty="0">
              <a:solidFill>
                <a:schemeClr val="tx1">
                  <a:lumMod val="85000"/>
                  <a:lumOff val="15000"/>
                </a:schemeClr>
              </a:solidFill>
            </a:endParaRPr>
          </a:p>
          <a:p>
            <a:r>
              <a:rPr lang="en-GB" sz="2000" dirty="0"/>
              <a:t>Parenting traumatised children is exhausting</a:t>
            </a:r>
          </a:p>
          <a:p>
            <a:r>
              <a:rPr lang="en-GB" sz="2000" dirty="0"/>
              <a:t>Respite isn’t available for adopters and special guardians (it is for foster carers)</a:t>
            </a:r>
          </a:p>
          <a:p>
            <a:r>
              <a:rPr lang="en-GB" sz="2000" dirty="0"/>
              <a:t>Often our children cannot cope with being sent to strangers as this triggers earlier separation traumas.</a:t>
            </a:r>
          </a:p>
          <a:p>
            <a:r>
              <a:rPr lang="en-GB" sz="2000" dirty="0"/>
              <a:t>Professionals are gatekeepers but they may not understand the children’s needs</a:t>
            </a:r>
          </a:p>
          <a:p>
            <a:r>
              <a:rPr lang="en-GB" sz="2000" dirty="0"/>
              <a:t>Our own expert knowledge of our children’s needs is not respected or valued</a:t>
            </a:r>
          </a:p>
          <a:p>
            <a:r>
              <a:rPr lang="en-GB" sz="2000" dirty="0"/>
              <a:t>There is no emergency response. The requirement, when we are in crisis, is only to assess, not to provide support. </a:t>
            </a:r>
          </a:p>
          <a:p>
            <a:r>
              <a:rPr lang="en-GB" sz="2000" dirty="0"/>
              <a:t>Assessment does not necessarily lead to support, and may delay it further when it is desperately needed</a:t>
            </a:r>
          </a:p>
          <a:p>
            <a:endParaRPr lang="en-GB" sz="2000" dirty="0"/>
          </a:p>
          <a:p>
            <a:pPr marL="0" indent="0">
              <a:buNone/>
            </a:pPr>
            <a:endParaRPr lang="en-GB" sz="2400" dirty="0">
              <a:solidFill>
                <a:schemeClr val="tx1">
                  <a:lumMod val="85000"/>
                  <a:lumOff val="15000"/>
                </a:schemeClr>
              </a:solidFill>
            </a:endParaRP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844120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a:bodyPr>
          <a:lstStyle/>
          <a:p>
            <a:r>
              <a:rPr lang="en-GB" sz="5400" dirty="0"/>
              <a:t>Systemic problems: Child Protection</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a:bodyPr>
          <a:lstStyle/>
          <a:p>
            <a:pPr marL="0" indent="0">
              <a:buNone/>
            </a:pPr>
            <a:endParaRPr lang="en-GB" sz="2400" dirty="0">
              <a:solidFill>
                <a:schemeClr val="tx1">
                  <a:lumMod val="85000"/>
                  <a:lumOff val="15000"/>
                </a:schemeClr>
              </a:solidFill>
            </a:endParaRPr>
          </a:p>
          <a:p>
            <a:r>
              <a:rPr lang="en-GB" sz="2000" dirty="0"/>
              <a:t>A crisis triggers the involvement of child protection/children’s safeguarding social workers, whose work is not trauma informed and whose opinions seem to carry more weight than others</a:t>
            </a:r>
          </a:p>
          <a:p>
            <a:r>
              <a:rPr lang="en-GB" sz="2000" dirty="0"/>
              <a:t>Conflict can result when professionals see us as part of the ‘problem’ when we seek help</a:t>
            </a:r>
          </a:p>
          <a:p>
            <a:r>
              <a:rPr lang="en-GB" sz="2000" dirty="0"/>
              <a:t>A whole family approach can be lacking in child protection </a:t>
            </a:r>
            <a:r>
              <a:rPr lang="en-GB" sz="2000"/>
              <a:t>social work </a:t>
            </a:r>
            <a:endParaRPr lang="en-GB" sz="2000" dirty="0"/>
          </a:p>
          <a:p>
            <a:r>
              <a:rPr lang="en-GB" sz="2000" dirty="0"/>
              <a:t>A lack of understanding is shown towards parents/guardians who are themselves secondarily traumatised due to parenting traumatised children </a:t>
            </a:r>
          </a:p>
          <a:p>
            <a:r>
              <a:rPr lang="en-GB" sz="2000" dirty="0"/>
              <a:t>We struggle to build positive working relationships with professionals who can be hostile towards us and refuse to believe us</a:t>
            </a:r>
          </a:p>
          <a:p>
            <a:r>
              <a:rPr lang="en-GB" sz="2000" dirty="0"/>
              <a:t>There are no frameworks for reunification with ‘safe’ parents/guardians. Knowledge about how to achieve successful reunification in adoption and special guardianship is severely lacking</a:t>
            </a:r>
          </a:p>
          <a:p>
            <a:endParaRPr lang="en-GB" sz="2000" dirty="0"/>
          </a:p>
          <a:p>
            <a:endParaRPr lang="en-GB" sz="2000" dirty="0"/>
          </a:p>
          <a:p>
            <a:endParaRPr lang="en-GB" sz="2000" dirty="0"/>
          </a:p>
          <a:p>
            <a:endParaRPr lang="en-GB" sz="2000" dirty="0"/>
          </a:p>
          <a:p>
            <a:pPr marL="0" indent="0">
              <a:buNone/>
            </a:pPr>
            <a:endParaRPr lang="en-GB" sz="2400" dirty="0">
              <a:solidFill>
                <a:schemeClr val="tx1">
                  <a:lumMod val="85000"/>
                  <a:lumOff val="15000"/>
                </a:schemeClr>
              </a:solidFill>
            </a:endParaRP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3628766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A7F2B4-625D-495B-B17D-D585FC16DC6E}"/>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3100" kern="1200" dirty="0">
                <a:solidFill>
                  <a:schemeClr val="tx1"/>
                </a:solidFill>
                <a:latin typeface="+mj-lt"/>
                <a:ea typeface="+mj-ea"/>
                <a:cs typeface="+mj-cs"/>
              </a:rPr>
              <a:t>The threshold of ‘Beyond Parental Control’ is a huge problem when </a:t>
            </a:r>
            <a:r>
              <a:rPr lang="en-US" sz="3100" kern="1200" dirty="0" err="1">
                <a:solidFill>
                  <a:schemeClr val="tx1"/>
                </a:solidFill>
                <a:latin typeface="+mj-lt"/>
                <a:ea typeface="+mj-ea"/>
                <a:cs typeface="+mj-cs"/>
              </a:rPr>
              <a:t>traumatised</a:t>
            </a:r>
            <a:r>
              <a:rPr lang="en-US" sz="3100" kern="1200" dirty="0">
                <a:solidFill>
                  <a:schemeClr val="tx1"/>
                </a:solidFill>
                <a:latin typeface="+mj-lt"/>
                <a:ea typeface="+mj-ea"/>
                <a:cs typeface="+mj-cs"/>
              </a:rPr>
              <a:t> children are beyond anyone’s control</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Heart made from white candy">
            <a:extLst>
              <a:ext uri="{FF2B5EF4-FFF2-40B4-BE49-F238E27FC236}">
                <a16:creationId xmlns:a16="http://schemas.microsoft.com/office/drawing/2014/main" id="{4F7EA6BE-B512-4A8F-826F-658BC55299FA}"/>
              </a:ext>
            </a:extLst>
          </p:cNvPr>
          <p:cNvPicPr>
            <a:picLocks noGrp="1" noChangeAspect="1"/>
          </p:cNvPicPr>
          <p:nvPr>
            <p:ph idx="1"/>
          </p:nvPr>
        </p:nvPicPr>
        <p:blipFill>
          <a:blip r:embed="rId2"/>
          <a:stretch>
            <a:fillRect/>
          </a:stretch>
        </p:blipFill>
        <p:spPr>
          <a:xfrm>
            <a:off x="5507972" y="1093463"/>
            <a:ext cx="6211690" cy="4006540"/>
          </a:xfrm>
          <a:prstGeom prst="rect">
            <a:avLst/>
          </a:prstGeom>
        </p:spPr>
      </p:pic>
      <p:sp>
        <p:nvSpPr>
          <p:cNvPr id="4" name="Footer Placeholder 3">
            <a:extLst>
              <a:ext uri="{FF2B5EF4-FFF2-40B4-BE49-F238E27FC236}">
                <a16:creationId xmlns:a16="http://schemas.microsoft.com/office/drawing/2014/main" id="{332E1BDF-F897-4C2B-BBD5-5A32BAB34FAD}"/>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 Special Guardians &amp; Adopters Together: June 2021</a:t>
            </a:r>
          </a:p>
        </p:txBody>
      </p:sp>
    </p:spTree>
    <p:extLst>
      <p:ext uri="{BB962C8B-B14F-4D97-AF65-F5344CB8AC3E}">
        <p14:creationId xmlns:p14="http://schemas.microsoft.com/office/powerpoint/2010/main" val="34233291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fontScale="90000"/>
          </a:bodyPr>
          <a:lstStyle/>
          <a:p>
            <a:r>
              <a:rPr lang="en-GB" sz="5400" dirty="0"/>
              <a:t>Systemic problems – legal issues, court proceedings</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lnSpcReduction="10000"/>
          </a:bodyPr>
          <a:lstStyle/>
          <a:p>
            <a:pPr marL="0" indent="0">
              <a:buNone/>
            </a:pPr>
            <a:endParaRPr lang="en-GB" sz="2400" dirty="0">
              <a:solidFill>
                <a:schemeClr val="tx1">
                  <a:lumMod val="85000"/>
                  <a:lumOff val="15000"/>
                </a:schemeClr>
              </a:solidFill>
            </a:endParaRPr>
          </a:p>
          <a:p>
            <a:r>
              <a:rPr lang="en-GB" sz="2000" dirty="0"/>
              <a:t>As with the removal of infants/</a:t>
            </a:r>
            <a:r>
              <a:rPr lang="en-GB" sz="2000" dirty="0" err="1"/>
              <a:t>newborns</a:t>
            </a:r>
            <a:r>
              <a:rPr lang="en-GB" sz="2000" dirty="0"/>
              <a:t>, adopters &amp; special guardians are given minimal time to prepare for court</a:t>
            </a:r>
          </a:p>
          <a:p>
            <a:r>
              <a:rPr lang="en-GB" sz="2000" dirty="0"/>
              <a:t>The adversarial nature of court proceedings has a detrimental impact on relationships and professional trust</a:t>
            </a:r>
          </a:p>
          <a:p>
            <a:r>
              <a:rPr lang="en-GB" sz="2000" dirty="0"/>
              <a:t>The Interim Care Order is being used to build a case against us and remove our children </a:t>
            </a:r>
          </a:p>
          <a:p>
            <a:r>
              <a:rPr lang="en-GB" sz="2000" dirty="0"/>
              <a:t>Our contact with our children may be supervised in court proceedings and it is a fault-seeking approach. </a:t>
            </a:r>
          </a:p>
          <a:p>
            <a:r>
              <a:rPr lang="en-GB" sz="2000" dirty="0"/>
              <a:t>False allegations are made about us in court suggesting that we are mentally ill or difficult to work with</a:t>
            </a:r>
          </a:p>
          <a:p>
            <a:r>
              <a:rPr lang="en-GB" sz="2000" dirty="0"/>
              <a:t>Court proceedings are incredibly isolating and shaming for parents and guardians</a:t>
            </a:r>
          </a:p>
          <a:p>
            <a:r>
              <a:rPr lang="en-GB" sz="2000" dirty="0"/>
              <a:t>Adoption experts who challenge the local authority or Cafcass guardian’s views are discredited</a:t>
            </a:r>
          </a:p>
          <a:p>
            <a:endParaRPr lang="en-GB" sz="2000" dirty="0"/>
          </a:p>
          <a:p>
            <a:pPr marL="0" indent="0">
              <a:buNone/>
            </a:pPr>
            <a:endParaRPr lang="en-GB" sz="2400" dirty="0">
              <a:solidFill>
                <a:schemeClr val="tx1">
                  <a:lumMod val="85000"/>
                  <a:lumOff val="15000"/>
                </a:schemeClr>
              </a:solidFill>
            </a:endParaRP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18094416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fontScale="90000"/>
          </a:bodyPr>
          <a:lstStyle/>
          <a:p>
            <a:r>
              <a:rPr lang="en-GB" sz="5400" dirty="0"/>
              <a:t>Systemic problems – Cafcass guardians</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a:bodyPr>
          <a:lstStyle/>
          <a:p>
            <a:pPr marL="0" indent="0">
              <a:buNone/>
            </a:pPr>
            <a:endParaRPr lang="en-GB" sz="2400" dirty="0">
              <a:solidFill>
                <a:schemeClr val="tx1">
                  <a:lumMod val="85000"/>
                  <a:lumOff val="15000"/>
                </a:schemeClr>
              </a:solidFill>
            </a:endParaRPr>
          </a:p>
          <a:p>
            <a:pPr marL="0" indent="0">
              <a:buNone/>
            </a:pPr>
            <a:r>
              <a:rPr lang="en-GB" sz="2000" dirty="0"/>
              <a:t>Adopters have grave concerns about the way they and their children are being treated by Cafcass Guardians. </a:t>
            </a:r>
          </a:p>
          <a:p>
            <a:r>
              <a:rPr lang="en-GB" sz="2000" dirty="0"/>
              <a:t>There is poor understanding of trauma</a:t>
            </a:r>
          </a:p>
          <a:p>
            <a:r>
              <a:rPr lang="en-GB" sz="2000" dirty="0"/>
              <a:t>Negative assumptions are made about parents/guardians that are not tested</a:t>
            </a:r>
          </a:p>
          <a:p>
            <a:r>
              <a:rPr lang="en-GB" sz="2000" dirty="0"/>
              <a:t>Professionals opinions are privileged over those of parents and guardians</a:t>
            </a:r>
          </a:p>
          <a:p>
            <a:r>
              <a:rPr lang="en-GB" sz="2000" dirty="0"/>
              <a:t>Reports that are critical of parents are taken at face value</a:t>
            </a:r>
          </a:p>
          <a:p>
            <a:r>
              <a:rPr lang="en-GB" sz="2000" dirty="0"/>
              <a:t>Parent’s efforts to involve adoption experts are sabotaged</a:t>
            </a:r>
          </a:p>
          <a:p>
            <a:r>
              <a:rPr lang="en-GB" sz="2000" dirty="0"/>
              <a:t>These professionals are not challenging local authorities &amp; agencies when negligence and failings have resulted in harm to children, as evidenced by the pay outs that parents have achieved for their children after court action was taken against them</a:t>
            </a:r>
          </a:p>
          <a:p>
            <a:endParaRPr lang="en-GB" sz="2000" dirty="0"/>
          </a:p>
          <a:p>
            <a:endParaRPr lang="en-GB" sz="2000" dirty="0"/>
          </a:p>
          <a:p>
            <a:endParaRPr lang="en-GB" sz="2000" dirty="0"/>
          </a:p>
          <a:p>
            <a:pPr marL="0" indent="0">
              <a:buNone/>
            </a:pPr>
            <a:endParaRPr lang="en-GB" sz="2400" dirty="0">
              <a:solidFill>
                <a:schemeClr val="tx1">
                  <a:lumMod val="85000"/>
                  <a:lumOff val="15000"/>
                </a:schemeClr>
              </a:solidFill>
            </a:endParaRP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2986712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65125"/>
            <a:ext cx="10515600" cy="1325563"/>
          </a:xfrm>
        </p:spPr>
        <p:txBody>
          <a:bodyPr>
            <a:normAutofit/>
          </a:bodyPr>
          <a:lstStyle/>
          <a:p>
            <a:r>
              <a:rPr lang="en-GB" sz="5400" dirty="0"/>
              <a:t>Systemic problems - after court</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8200" y="1929384"/>
            <a:ext cx="10515600" cy="4251960"/>
          </a:xfrm>
        </p:spPr>
        <p:txBody>
          <a:bodyPr>
            <a:normAutofit/>
          </a:bodyPr>
          <a:lstStyle/>
          <a:p>
            <a:pPr marL="0" indent="0">
              <a:buNone/>
            </a:pPr>
            <a:endParaRPr lang="en-GB" sz="2400" dirty="0">
              <a:solidFill>
                <a:schemeClr val="tx1">
                  <a:lumMod val="85000"/>
                  <a:lumOff val="15000"/>
                </a:schemeClr>
              </a:solidFill>
            </a:endParaRPr>
          </a:p>
          <a:p>
            <a:r>
              <a:rPr lang="en-GB" sz="2000" dirty="0"/>
              <a:t>Misleading, inaccurate and negative reports that are used as evidence against us in court have destroyed our trust in those we turned to for help</a:t>
            </a:r>
          </a:p>
          <a:p>
            <a:r>
              <a:rPr lang="en-GB" sz="2000" dirty="0"/>
              <a:t>Agencies with whom we share parental responsibility come between us and our traumatised children and sometimes we are not allowed to have contact with our children</a:t>
            </a:r>
          </a:p>
          <a:p>
            <a:r>
              <a:rPr lang="en-GB" sz="2000" dirty="0"/>
              <a:t>Our traumatised children are made to feel we rejected them and when they re-enter care it becomes harder to expedite therapeutic support for them</a:t>
            </a:r>
          </a:p>
          <a:p>
            <a:r>
              <a:rPr lang="en-GB" sz="2000" dirty="0"/>
              <a:t>Parental lack of legal knowledge and emotional distress make discharge applications a huge burden on a parent trying to do right by their child who wants reunification</a:t>
            </a:r>
          </a:p>
          <a:p>
            <a:pPr marL="0" indent="0">
              <a:buNone/>
            </a:pPr>
            <a:endParaRPr lang="en-GB" sz="2400" dirty="0">
              <a:solidFill>
                <a:schemeClr val="tx1">
                  <a:lumMod val="85000"/>
                  <a:lumOff val="15000"/>
                </a:schemeClr>
              </a:solidFill>
            </a:endParaRPr>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1326028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5">
            <a:extLst>
              <a:ext uri="{FF2B5EF4-FFF2-40B4-BE49-F238E27FC236}">
                <a16:creationId xmlns:a16="http://schemas.microsoft.com/office/drawing/2014/main" id="{7AADB56C-BA56-4D1E-A42A-A07A47444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03301"/>
            <a:ext cx="10515600" cy="1341634"/>
          </a:xfrm>
        </p:spPr>
        <p:txBody>
          <a:bodyPr>
            <a:normAutofit/>
          </a:bodyPr>
          <a:lstStyle/>
          <a:p>
            <a:r>
              <a:rPr lang="en-GB" sz="4000" dirty="0"/>
              <a:t>Systemic problems: resilience is undermined</a:t>
            </a:r>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1987" y="1843283"/>
            <a:ext cx="6803753" cy="4285807"/>
          </a:xfrm>
        </p:spPr>
        <p:txBody>
          <a:bodyPr>
            <a:normAutofit/>
          </a:bodyPr>
          <a:lstStyle/>
          <a:p>
            <a:pPr marL="0" indent="0">
              <a:buNone/>
            </a:pPr>
            <a:endParaRPr lang="en-GB" sz="2000" dirty="0"/>
          </a:p>
          <a:p>
            <a:r>
              <a:rPr lang="en-GB" sz="2000" dirty="0"/>
              <a:t>Parent and caregiver resilience is fundamental. The system itself is undermining our resilience not supporting it. We need our resilience more than ever when our children re-enter care as we will enter a system where we are viewed as a potential source of harm to our children instead of a force for good.</a:t>
            </a:r>
          </a:p>
          <a:p>
            <a:pPr marL="0" indent="0">
              <a:buNone/>
            </a:pPr>
            <a:endParaRPr lang="en-GB" sz="2000" dirty="0"/>
          </a:p>
        </p:txBody>
      </p:sp>
      <p:pic>
        <p:nvPicPr>
          <p:cNvPr id="6" name="Picture 5" descr="Heart made from white candy">
            <a:extLst>
              <a:ext uri="{FF2B5EF4-FFF2-40B4-BE49-F238E27FC236}">
                <a16:creationId xmlns:a16="http://schemas.microsoft.com/office/drawing/2014/main" id="{4BC0C2B3-7487-4F46-8000-AA8E10A39BD3}"/>
              </a:ext>
            </a:extLst>
          </p:cNvPr>
          <p:cNvPicPr>
            <a:picLocks noChangeAspect="1"/>
          </p:cNvPicPr>
          <p:nvPr/>
        </p:nvPicPr>
        <p:blipFill rotWithShape="1">
          <a:blip r:embed="rId2"/>
          <a:srcRect l="41666" r="7545" b="2"/>
          <a:stretch/>
        </p:blipFill>
        <p:spPr>
          <a:xfrm>
            <a:off x="7992976" y="1843283"/>
            <a:ext cx="3374810" cy="4285807"/>
          </a:xfrm>
          <a:prstGeom prst="rect">
            <a:avLst/>
          </a:prstGeom>
        </p:spPr>
      </p:pic>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2276006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5">
            <a:extLst>
              <a:ext uri="{FF2B5EF4-FFF2-40B4-BE49-F238E27FC236}">
                <a16:creationId xmlns:a16="http://schemas.microsoft.com/office/drawing/2014/main" id="{7AADB56C-BA56-4D1E-A42A-A07A47444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03301"/>
            <a:ext cx="10515600" cy="1341634"/>
          </a:xfrm>
        </p:spPr>
        <p:txBody>
          <a:bodyPr>
            <a:normAutofit/>
          </a:bodyPr>
          <a:lstStyle/>
          <a:p>
            <a:r>
              <a:rPr lang="en-GB" sz="4000" dirty="0"/>
              <a:t>Systemic problems: a word about fathers</a:t>
            </a:r>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1987" y="1843283"/>
            <a:ext cx="6803753" cy="4285807"/>
          </a:xfrm>
        </p:spPr>
        <p:txBody>
          <a:bodyPr>
            <a:normAutofit/>
          </a:bodyPr>
          <a:lstStyle/>
          <a:p>
            <a:pPr marL="0" indent="0">
              <a:buNone/>
            </a:pPr>
            <a:endParaRPr lang="en-GB" sz="2000" dirty="0"/>
          </a:p>
          <a:p>
            <a:r>
              <a:rPr lang="en-GB" sz="2000" dirty="0"/>
              <a:t>Often the child’s trauma fuelled anger is directed more at the mother. Fathers can feel helpless. They want to protect their children and they also want to protect their partners. There is very little by way </a:t>
            </a:r>
            <a:r>
              <a:rPr lang="en-GB" sz="2000"/>
              <a:t>of support.</a:t>
            </a:r>
            <a:endParaRPr lang="en-GB" sz="2000" dirty="0"/>
          </a:p>
          <a:p>
            <a:r>
              <a:rPr lang="en-GB" sz="2000" dirty="0"/>
              <a:t>In court proceedings father’s can be forgotten about when the case is being made against the mother who is being personally denigrated. Contact arrangements may exclude fathers too, when they were never involved in the incidents/concerns that resulted in court action. They may be unable to see their children or their children see them. </a:t>
            </a:r>
          </a:p>
          <a:p>
            <a:endParaRPr lang="en-GB" sz="2000" dirty="0"/>
          </a:p>
          <a:p>
            <a:endParaRPr lang="en-GB" sz="2000" dirty="0"/>
          </a:p>
          <a:p>
            <a:pPr marL="0" indent="0">
              <a:buNone/>
            </a:pPr>
            <a:endParaRPr lang="en-GB" sz="2000" dirty="0"/>
          </a:p>
        </p:txBody>
      </p:sp>
      <p:pic>
        <p:nvPicPr>
          <p:cNvPr id="6" name="Picture 5" descr="Heart made from white candy">
            <a:extLst>
              <a:ext uri="{FF2B5EF4-FFF2-40B4-BE49-F238E27FC236}">
                <a16:creationId xmlns:a16="http://schemas.microsoft.com/office/drawing/2014/main" id="{4BC0C2B3-7487-4F46-8000-AA8E10A39BD3}"/>
              </a:ext>
            </a:extLst>
          </p:cNvPr>
          <p:cNvPicPr>
            <a:picLocks noChangeAspect="1"/>
          </p:cNvPicPr>
          <p:nvPr/>
        </p:nvPicPr>
        <p:blipFill rotWithShape="1">
          <a:blip r:embed="rId2"/>
          <a:srcRect l="41666" r="7545" b="2"/>
          <a:stretch/>
        </p:blipFill>
        <p:spPr>
          <a:xfrm>
            <a:off x="7992976" y="1843283"/>
            <a:ext cx="3374810" cy="4285807"/>
          </a:xfrm>
          <a:prstGeom prst="rect">
            <a:avLst/>
          </a:prstGeom>
        </p:spPr>
      </p:pic>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8172324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5">
            <a:extLst>
              <a:ext uri="{FF2B5EF4-FFF2-40B4-BE49-F238E27FC236}">
                <a16:creationId xmlns:a16="http://schemas.microsoft.com/office/drawing/2014/main" id="{7AADB56C-BA56-4D1E-A42A-A07A47444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29934"/>
            <a:ext cx="10515600" cy="1341634"/>
          </a:xfrm>
        </p:spPr>
        <p:txBody>
          <a:bodyPr>
            <a:normAutofit/>
          </a:bodyPr>
          <a:lstStyle/>
          <a:p>
            <a:r>
              <a:rPr lang="en-GB" sz="4000"/>
              <a:t>Systemic problems: being heard</a:t>
            </a:r>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1987" y="1843283"/>
            <a:ext cx="6803753" cy="4285807"/>
          </a:xfrm>
        </p:spPr>
        <p:txBody>
          <a:bodyPr>
            <a:normAutofit/>
          </a:bodyPr>
          <a:lstStyle/>
          <a:p>
            <a:pPr marL="0" indent="0">
              <a:buNone/>
            </a:pPr>
            <a:endParaRPr lang="en-GB" sz="2000" dirty="0"/>
          </a:p>
          <a:p>
            <a:r>
              <a:rPr lang="en-GB" sz="2000" dirty="0"/>
              <a:t>Inaccurate and unreliable data, and no data at all about reunifications, means there is no real knowledge on which to base policy decisions and supportive legislation for us - when our traumatised children re-enter care</a:t>
            </a:r>
          </a:p>
          <a:p>
            <a:pPr marL="0" indent="0">
              <a:buNone/>
            </a:pPr>
            <a:endParaRPr lang="en-GB" sz="2000" dirty="0"/>
          </a:p>
        </p:txBody>
      </p:sp>
      <p:pic>
        <p:nvPicPr>
          <p:cNvPr id="6" name="Picture 5" descr="Heart made from white candy">
            <a:extLst>
              <a:ext uri="{FF2B5EF4-FFF2-40B4-BE49-F238E27FC236}">
                <a16:creationId xmlns:a16="http://schemas.microsoft.com/office/drawing/2014/main" id="{4BC0C2B3-7487-4F46-8000-AA8E10A39BD3}"/>
              </a:ext>
            </a:extLst>
          </p:cNvPr>
          <p:cNvPicPr>
            <a:picLocks noChangeAspect="1"/>
          </p:cNvPicPr>
          <p:nvPr/>
        </p:nvPicPr>
        <p:blipFill rotWithShape="1">
          <a:blip r:embed="rId2"/>
          <a:srcRect l="41666" r="7545" b="2"/>
          <a:stretch/>
        </p:blipFill>
        <p:spPr>
          <a:xfrm>
            <a:off x="7992976" y="1843283"/>
            <a:ext cx="3374810" cy="4285807"/>
          </a:xfrm>
          <a:prstGeom prst="rect">
            <a:avLst/>
          </a:prstGeom>
        </p:spPr>
      </p:pic>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946809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5">
            <a:extLst>
              <a:ext uri="{FF2B5EF4-FFF2-40B4-BE49-F238E27FC236}">
                <a16:creationId xmlns:a16="http://schemas.microsoft.com/office/drawing/2014/main" id="{7AADB56C-BA56-4D1E-A42A-A07A47444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838200" y="329934"/>
            <a:ext cx="10515600" cy="1341634"/>
          </a:xfrm>
        </p:spPr>
        <p:txBody>
          <a:bodyPr>
            <a:normAutofit/>
          </a:bodyPr>
          <a:lstStyle/>
          <a:p>
            <a:r>
              <a:rPr lang="en-GB" sz="4000" dirty="0"/>
              <a:t>Systemic problems: being heard</a:t>
            </a:r>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831987" y="1843283"/>
            <a:ext cx="6803753" cy="4285807"/>
          </a:xfrm>
        </p:spPr>
        <p:txBody>
          <a:bodyPr>
            <a:normAutofit/>
          </a:bodyPr>
          <a:lstStyle/>
          <a:p>
            <a:pPr marL="0" indent="0">
              <a:buNone/>
            </a:pPr>
            <a:endParaRPr lang="en-GB" sz="2000" dirty="0"/>
          </a:p>
          <a:p>
            <a:r>
              <a:rPr lang="en-GB" sz="2000" dirty="0"/>
              <a:t>Adopters, special guardians, family carers and foster carers are put on a pedestal by politicians. However, we can ‘fall from grace’ very swiftly because our traumatised children are extremely challenging to care for. </a:t>
            </a:r>
          </a:p>
          <a:p>
            <a:r>
              <a:rPr lang="en-GB" sz="2000" dirty="0"/>
              <a:t>It is proving an enormous challenge for us to be heard because we need to respect our children’s right of privacy/confidentiality. They cannot speak for themselves when their mental health is poor and they need us to advocate for them</a:t>
            </a:r>
          </a:p>
          <a:p>
            <a:endParaRPr lang="en-GB" sz="2000" dirty="0"/>
          </a:p>
          <a:p>
            <a:pPr marL="0" indent="0">
              <a:buNone/>
            </a:pPr>
            <a:endParaRPr lang="en-GB" sz="2000" dirty="0"/>
          </a:p>
        </p:txBody>
      </p:sp>
      <p:pic>
        <p:nvPicPr>
          <p:cNvPr id="6" name="Picture 5" descr="Heart made from white candy">
            <a:extLst>
              <a:ext uri="{FF2B5EF4-FFF2-40B4-BE49-F238E27FC236}">
                <a16:creationId xmlns:a16="http://schemas.microsoft.com/office/drawing/2014/main" id="{4BC0C2B3-7487-4F46-8000-AA8E10A39BD3}"/>
              </a:ext>
            </a:extLst>
          </p:cNvPr>
          <p:cNvPicPr>
            <a:picLocks noChangeAspect="1"/>
          </p:cNvPicPr>
          <p:nvPr/>
        </p:nvPicPr>
        <p:blipFill rotWithShape="1">
          <a:blip r:embed="rId2"/>
          <a:srcRect l="41666" r="7545" b="2"/>
          <a:stretch/>
        </p:blipFill>
        <p:spPr>
          <a:xfrm>
            <a:off x="7992976" y="1843283"/>
            <a:ext cx="3374810" cy="4285807"/>
          </a:xfrm>
          <a:prstGeom prst="rect">
            <a:avLst/>
          </a:prstGeom>
        </p:spPr>
      </p:pic>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t>© Special Guardians &amp; Adopters Together: June 2021</a:t>
            </a:r>
            <a:endParaRPr lang="en-US"/>
          </a:p>
        </p:txBody>
      </p:sp>
    </p:spTree>
    <p:extLst>
      <p:ext uri="{BB962C8B-B14F-4D97-AF65-F5344CB8AC3E}">
        <p14:creationId xmlns:p14="http://schemas.microsoft.com/office/powerpoint/2010/main" val="13770563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C03DD-3116-4F26-960F-506BD737CFC8}"/>
              </a:ext>
            </a:extLst>
          </p:cNvPr>
          <p:cNvSpPr>
            <a:spLocks noGrp="1"/>
          </p:cNvSpPr>
          <p:nvPr>
            <p:ph type="title"/>
          </p:nvPr>
        </p:nvSpPr>
        <p:spPr>
          <a:xfrm>
            <a:off x="5297762" y="329184"/>
            <a:ext cx="6251110" cy="1783080"/>
          </a:xfrm>
        </p:spPr>
        <p:txBody>
          <a:bodyPr anchor="b">
            <a:normAutofit/>
          </a:bodyPr>
          <a:lstStyle/>
          <a:p>
            <a:r>
              <a:rPr lang="en-GB" sz="5400" dirty="0"/>
              <a:t>How do we change this?</a:t>
            </a:r>
          </a:p>
        </p:txBody>
      </p:sp>
      <p:pic>
        <p:nvPicPr>
          <p:cNvPr id="6" name="Picture 5" descr="Person handing over a flower">
            <a:extLst>
              <a:ext uri="{FF2B5EF4-FFF2-40B4-BE49-F238E27FC236}">
                <a16:creationId xmlns:a16="http://schemas.microsoft.com/office/drawing/2014/main" id="{EF13F946-93ED-45DF-9BC1-5E1B88B07A18}"/>
              </a:ext>
            </a:extLst>
          </p:cNvPr>
          <p:cNvPicPr>
            <a:picLocks noChangeAspect="1"/>
          </p:cNvPicPr>
          <p:nvPr/>
        </p:nvPicPr>
        <p:blipFill rotWithShape="1">
          <a:blip r:embed="rId2"/>
          <a:srcRect l="20986" r="38607"/>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C020F-E429-4FF6-8E0E-64D543BDF4EB}"/>
              </a:ext>
            </a:extLst>
          </p:cNvPr>
          <p:cNvSpPr>
            <a:spLocks noGrp="1"/>
          </p:cNvSpPr>
          <p:nvPr>
            <p:ph idx="1"/>
          </p:nvPr>
        </p:nvSpPr>
        <p:spPr>
          <a:xfrm>
            <a:off x="5297762" y="2706624"/>
            <a:ext cx="6251110" cy="3483864"/>
          </a:xfrm>
        </p:spPr>
        <p:txBody>
          <a:bodyPr>
            <a:normAutofit fontScale="70000" lnSpcReduction="20000"/>
          </a:bodyPr>
          <a:lstStyle/>
          <a:p>
            <a:pPr marL="0" indent="0">
              <a:buNone/>
            </a:pPr>
            <a:endParaRPr lang="en-GB" sz="1500" dirty="0"/>
          </a:p>
          <a:p>
            <a:pPr lvl="0"/>
            <a:r>
              <a:rPr lang="en-GB" sz="2400" dirty="0"/>
              <a:t>Being seen &amp; heard is the first step</a:t>
            </a:r>
          </a:p>
          <a:p>
            <a:pPr lvl="0"/>
            <a:r>
              <a:rPr lang="en-GB" sz="2400" dirty="0"/>
              <a:t>Support is needed for parents &amp; guardians in court proceedings</a:t>
            </a:r>
          </a:p>
          <a:p>
            <a:pPr lvl="0"/>
            <a:r>
              <a:rPr lang="en-GB" sz="2400" dirty="0"/>
              <a:t>A stakeholder engagement process that allows us to contribute in a meaningful way</a:t>
            </a:r>
          </a:p>
          <a:p>
            <a:pPr lvl="0"/>
            <a:r>
              <a:rPr lang="en-GB" sz="2400" dirty="0"/>
              <a:t>Potentially Triangle of Care, used for carers of people with mental health problems, might offer a more supportive collaborative approach to working relationships than Child Protection/Safeguarding</a:t>
            </a:r>
          </a:p>
          <a:p>
            <a:pPr lvl="0"/>
            <a:r>
              <a:rPr lang="en-GB" sz="2400" dirty="0"/>
              <a:t>Please support our lived experience research and please listen to us when we have tried our best to systematically collect data to inform policy decisions – to help our children &amp; families, and others who will follow</a:t>
            </a:r>
          </a:p>
          <a:p>
            <a:pPr marL="0" lvl="0" indent="0">
              <a:buNone/>
            </a:pPr>
            <a:r>
              <a:rPr lang="en-GB" sz="2400" dirty="0">
                <a:hlinkClick r:id="rId3"/>
              </a:rPr>
              <a:t>https://specialguardiansandadopterstogether.com/</a:t>
            </a:r>
            <a:endParaRPr lang="en-GB" sz="2400" dirty="0"/>
          </a:p>
          <a:p>
            <a:pPr marL="0" lvl="0" indent="0">
              <a:buNone/>
            </a:pPr>
            <a:endParaRPr lang="en-GB" sz="1500" dirty="0"/>
          </a:p>
          <a:p>
            <a:pPr marL="0" indent="0">
              <a:buNone/>
            </a:pPr>
            <a:endParaRPr lang="en-GB" sz="1500" dirty="0"/>
          </a:p>
        </p:txBody>
      </p:sp>
      <p:sp>
        <p:nvSpPr>
          <p:cNvPr id="4" name="Footer Placeholder 3">
            <a:extLst>
              <a:ext uri="{FF2B5EF4-FFF2-40B4-BE49-F238E27FC236}">
                <a16:creationId xmlns:a16="http://schemas.microsoft.com/office/drawing/2014/main" id="{662E65BE-63EE-4D8F-8C6D-25B89640BAA7}"/>
              </a:ext>
            </a:extLst>
          </p:cNvPr>
          <p:cNvSpPr>
            <a:spLocks noGrp="1"/>
          </p:cNvSpPr>
          <p:nvPr>
            <p:ph type="ftr" sz="quarter" idx="11"/>
          </p:nvPr>
        </p:nvSpPr>
        <p:spPr>
          <a:xfrm>
            <a:off x="5297762" y="6356350"/>
            <a:ext cx="4114800" cy="365125"/>
          </a:xfrm>
        </p:spPr>
        <p:txBody>
          <a:bodyPr>
            <a:normAutofit/>
          </a:bodyPr>
          <a:lstStyle/>
          <a:p>
            <a:pPr algn="l">
              <a:spcAft>
                <a:spcPts val="600"/>
              </a:spcAft>
            </a:pPr>
            <a:r>
              <a:rPr lang="en-GB"/>
              <a:t>© Special Guardians &amp; Adopters Together: June 2021</a:t>
            </a:r>
            <a:endParaRPr lang="en-US"/>
          </a:p>
        </p:txBody>
      </p:sp>
    </p:spTree>
    <p:extLst>
      <p:ext uri="{BB962C8B-B14F-4D97-AF65-F5344CB8AC3E}">
        <p14:creationId xmlns:p14="http://schemas.microsoft.com/office/powerpoint/2010/main" val="26526069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20815</TotalTime>
  <Words>6174</Words>
  <Application>Microsoft Office PowerPoint</Application>
  <PresentationFormat>Widescreen</PresentationFormat>
  <Paragraphs>271</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Calibri Light</vt:lpstr>
      <vt:lpstr>Droid Serif</vt:lpstr>
      <vt:lpstr>Office Theme</vt:lpstr>
      <vt:lpstr>Beyond Disruption</vt:lpstr>
      <vt:lpstr>Special Guardians &amp; Adopters Together</vt:lpstr>
      <vt:lpstr>Unity and shared understanding in a divisive system</vt:lpstr>
      <vt:lpstr>Terminology is important</vt:lpstr>
      <vt:lpstr>How many adopted &amp; special guardianship children are leaving the family home before 18?</vt:lpstr>
      <vt:lpstr>Parenting traumatised  children  Health &amp; Wellbeing of Adopters &amp; Special Guardians Survey 2018  https://campaignforadoptionpermanence.files.wordpress.com/2018/04/special-guardians-and-adopters-together-interim-report-6th-march-2018.pdf</vt:lpstr>
      <vt:lpstr>Fear of judgement about our parenting  Health &amp; Wellbeing of Adopters &amp; Special Guardians Survey 2018  https://campaignforadoptionpermanence.files.wordpress.com/2018/04/special-guardians-and-adopters-together-interim-report-6th-march-2018.pdf</vt:lpstr>
      <vt:lpstr>Accessing the ASF (Adoption Support Fund)   SG&amp;AT Accessing and Receiving Support Survey 2019 </vt:lpstr>
      <vt:lpstr>Barriers to accessing support  SG&amp;AT Accessing and Receiving Support Survey 2019 https://campaignforadoptionpermanence.files.wordpress.com/2019/05/accessing-and-receiving-support.-a-research-report.-30.5.19.pdf</vt:lpstr>
      <vt:lpstr>Barriers to accessing support  SG&amp;AT Accessing and Receiving Support Survey 2019 https://campaignforadoptionpermanence.files.wordpress.com/2019/05/accessing-and-receiving-support.-a-research-report.-30.5.19.pdf</vt:lpstr>
      <vt:lpstr>Barriers to accessing support   SG&amp;AT Accessing and Receiving Support Survey 2019 https://campaignforadoptionpermanence.files.wordpress.com/2019/05/accessing-and-receiving-support.-a-research-report.-30.5.19.pdf</vt:lpstr>
      <vt:lpstr>Pressure from the system  Health &amp; Wellbeing of Adopters &amp; Special Guardians Survey 2018  https://campaignforadoptionpermanence.files.wordpress.com/2018/04/special-guardians-and-adopters-together-interim-report-6th-march-2018.pdf</vt:lpstr>
      <vt:lpstr>Being viewed through the ‘prism of risk’  BASW Enquiry 2018 – Ethics of Role of Social Worker in Adoptions</vt:lpstr>
      <vt:lpstr>A lack of partnership working when children  re-enter care  SG&amp;AT Connections Survey (2018) https://campaignforadoptionpermanence.files.wordpress.com/2018/12/connections-survey-december-20184.pdf</vt:lpstr>
      <vt:lpstr>Problematic relationships  Hostile relationships in social work practice: anxiety, hate and conflict in long-term work with involuntary service users   Ferguson et al (2021) https://www.tandfonline.com/doi/full/10.1080/02650533.2020.1834371</vt:lpstr>
      <vt:lpstr>Nuffield Family Justice Observatory research into stand alone Supervision Orders (2021)  </vt:lpstr>
      <vt:lpstr>8 Cases from 7 Adoptive Families</vt:lpstr>
      <vt:lpstr>Case 1: Alicia, Adopted at 3, re-entered care at 14</vt:lpstr>
      <vt:lpstr>Case 2: Sam, Adopted at 9, re-entered care at 13</vt:lpstr>
      <vt:lpstr>Case 3 Ellie, Adopted at 3, re-entered care at 9</vt:lpstr>
      <vt:lpstr>Case 4. Ali, Adopted at 9, re-entered care at 11</vt:lpstr>
      <vt:lpstr>Case 5 John, Adopted at 6, re-entered care at 16</vt:lpstr>
      <vt:lpstr>Case 6 Amy, Adopted at 5, re-entered care at 15</vt:lpstr>
      <vt:lpstr>Case 7 Sarah, Adopted at 5, re-entered care at 15</vt:lpstr>
      <vt:lpstr>Case 8 Jade, Adopted at 2, re-entered care at 13</vt:lpstr>
      <vt:lpstr>Special Guardianship children re-entering care</vt:lpstr>
      <vt:lpstr>Systemic Problems</vt:lpstr>
      <vt:lpstr>Systemic problems</vt:lpstr>
      <vt:lpstr>Systemic problems: Child Protection</vt:lpstr>
      <vt:lpstr>The threshold of ‘Beyond Parental Control’ is a huge problem when traumatised children are beyond anyone’s control</vt:lpstr>
      <vt:lpstr>Systemic problems – legal issues, court proceedings</vt:lpstr>
      <vt:lpstr>Systemic problems – Cafcass guardians</vt:lpstr>
      <vt:lpstr>Systemic problems - after court</vt:lpstr>
      <vt:lpstr>Systemic problems: resilience is undermined</vt:lpstr>
      <vt:lpstr>Systemic problems: a word about fathers</vt:lpstr>
      <vt:lpstr>Systemic problems: being heard</vt:lpstr>
      <vt:lpstr>Systemic problems: being heard</vt:lpstr>
      <vt:lpstr>How do we change this?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Hard to reach &amp; engage with…</dc:title>
  <dc:creator>Sylvia Schroer</dc:creator>
  <cp:lastModifiedBy>Sylvia Schroer</cp:lastModifiedBy>
  <cp:revision>295</cp:revision>
  <dcterms:created xsi:type="dcterms:W3CDTF">2021-04-01T10:38:55Z</dcterms:created>
  <dcterms:modified xsi:type="dcterms:W3CDTF">2021-06-07T08:18:50Z</dcterms:modified>
</cp:coreProperties>
</file>